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59" r:id="rId4"/>
    <p:sldId id="290" r:id="rId5"/>
    <p:sldId id="345" r:id="rId6"/>
    <p:sldId id="353" r:id="rId7"/>
    <p:sldId id="322" r:id="rId8"/>
    <p:sldId id="346" r:id="rId9"/>
    <p:sldId id="348" r:id="rId10"/>
    <p:sldId id="354" r:id="rId11"/>
    <p:sldId id="295"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4061" autoAdjust="0"/>
  </p:normalViewPr>
  <p:slideViewPr>
    <p:cSldViewPr snapToGrid="0">
      <p:cViewPr varScale="1">
        <p:scale>
          <a:sx n="88" d="100"/>
          <a:sy n="88" d="100"/>
        </p:scale>
        <p:origin x="475"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87EBE1-D609-4493-A1C2-F81601ACCE9B}" type="datetimeFigureOut">
              <a:rPr lang="ru-RU" smtClean="0"/>
              <a:t>20.11.2025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BB5015-A71D-4495-9F75-04443328B416}" type="slidenum">
              <a:rPr lang="ru-RU" smtClean="0"/>
              <a:t>‹#›</a:t>
            </a:fld>
            <a:endParaRPr lang="ru-RU"/>
          </a:p>
        </p:txBody>
      </p:sp>
    </p:spTree>
    <p:extLst>
      <p:ext uri="{BB962C8B-B14F-4D97-AF65-F5344CB8AC3E}">
        <p14:creationId xmlns:p14="http://schemas.microsoft.com/office/powerpoint/2010/main" val="347924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BB5015-A71D-4495-9F75-04443328B416}" type="slidenum">
              <a:rPr lang="ru-RU" smtClean="0"/>
              <a:t>4</a:t>
            </a:fld>
            <a:endParaRPr lang="ru-RU"/>
          </a:p>
        </p:txBody>
      </p:sp>
    </p:spTree>
    <p:extLst>
      <p:ext uri="{BB962C8B-B14F-4D97-AF65-F5344CB8AC3E}">
        <p14:creationId xmlns:p14="http://schemas.microsoft.com/office/powerpoint/2010/main" val="174595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AAD137C-4465-FF8A-30CF-B4377E33A6F6}"/>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xmlns="" id="{A914717A-77D8-6A6E-9EC6-3CAA883C3578}"/>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xmlns="" id="{E3A93AA0-D3A7-E2E8-D3E6-8BE264B905E3}"/>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xmlns="" id="{E41D1256-52FE-7FB0-1523-04EADA5E7DCC}"/>
              </a:ext>
            </a:extLst>
          </p:cNvPr>
          <p:cNvSpPr>
            <a:spLocks noGrp="1"/>
          </p:cNvSpPr>
          <p:nvPr>
            <p:ph type="sldNum" sz="quarter" idx="10"/>
          </p:nvPr>
        </p:nvSpPr>
        <p:spPr/>
        <p:txBody>
          <a:bodyPr/>
          <a:lstStyle/>
          <a:p>
            <a:fld id="{96BB5015-A71D-4495-9F75-04443328B416}" type="slidenum">
              <a:rPr lang="ru-RU" smtClean="0"/>
              <a:t>7</a:t>
            </a:fld>
            <a:endParaRPr lang="ru-RU"/>
          </a:p>
        </p:txBody>
      </p:sp>
    </p:spTree>
    <p:extLst>
      <p:ext uri="{BB962C8B-B14F-4D97-AF65-F5344CB8AC3E}">
        <p14:creationId xmlns:p14="http://schemas.microsoft.com/office/powerpoint/2010/main" val="3108677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82A55843-9E43-4BD7-A748-CF2259C9677A}" type="datetimeFigureOut">
              <a:rPr lang="ru-RU" smtClean="0"/>
              <a:t>20.11.2025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BC63DB-606D-4301-86D3-6D7501743755}" type="slidenum">
              <a:rPr lang="ru-RU" smtClean="0"/>
              <a:t>‹#›</a:t>
            </a:fld>
            <a:endParaRPr lang="ru-RU"/>
          </a:p>
        </p:txBody>
      </p:sp>
    </p:spTree>
    <p:extLst>
      <p:ext uri="{BB962C8B-B14F-4D97-AF65-F5344CB8AC3E}">
        <p14:creationId xmlns:p14="http://schemas.microsoft.com/office/powerpoint/2010/main" val="1032923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A55843-9E43-4BD7-A748-CF2259C9677A}" type="datetimeFigureOut">
              <a:rPr lang="ru-RU" smtClean="0"/>
              <a:t>20.11.2025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BC63DB-606D-4301-86D3-6D7501743755}" type="slidenum">
              <a:rPr lang="ru-RU" smtClean="0"/>
              <a:t>‹#›</a:t>
            </a:fld>
            <a:endParaRPr lang="ru-RU"/>
          </a:p>
        </p:txBody>
      </p:sp>
    </p:spTree>
    <p:extLst>
      <p:ext uri="{BB962C8B-B14F-4D97-AF65-F5344CB8AC3E}">
        <p14:creationId xmlns:p14="http://schemas.microsoft.com/office/powerpoint/2010/main" val="3220922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A55843-9E43-4BD7-A748-CF2259C9677A}" type="datetimeFigureOut">
              <a:rPr lang="ru-RU" smtClean="0"/>
              <a:t>20.11.2025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BC63DB-606D-4301-86D3-6D7501743755}" type="slidenum">
              <a:rPr lang="ru-RU" smtClean="0"/>
              <a:t>‹#›</a:t>
            </a:fld>
            <a:endParaRPr lang="ru-RU"/>
          </a:p>
        </p:txBody>
      </p:sp>
    </p:spTree>
    <p:extLst>
      <p:ext uri="{BB962C8B-B14F-4D97-AF65-F5344CB8AC3E}">
        <p14:creationId xmlns:p14="http://schemas.microsoft.com/office/powerpoint/2010/main" val="1611306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A55843-9E43-4BD7-A748-CF2259C9677A}" type="datetimeFigureOut">
              <a:rPr lang="ru-RU" smtClean="0"/>
              <a:t>20.11.2025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BC63DB-606D-4301-86D3-6D7501743755}" type="slidenum">
              <a:rPr lang="ru-RU" smtClean="0"/>
              <a:t>‹#›</a:t>
            </a:fld>
            <a:endParaRPr lang="ru-RU"/>
          </a:p>
        </p:txBody>
      </p:sp>
    </p:spTree>
    <p:extLst>
      <p:ext uri="{BB962C8B-B14F-4D97-AF65-F5344CB8AC3E}">
        <p14:creationId xmlns:p14="http://schemas.microsoft.com/office/powerpoint/2010/main" val="3991348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2A55843-9E43-4BD7-A748-CF2259C9677A}" type="datetimeFigureOut">
              <a:rPr lang="ru-RU" smtClean="0"/>
              <a:t>20.11.2025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BC63DB-606D-4301-86D3-6D7501743755}" type="slidenum">
              <a:rPr lang="ru-RU" smtClean="0"/>
              <a:t>‹#›</a:t>
            </a:fld>
            <a:endParaRPr lang="ru-RU"/>
          </a:p>
        </p:txBody>
      </p:sp>
    </p:spTree>
    <p:extLst>
      <p:ext uri="{BB962C8B-B14F-4D97-AF65-F5344CB8AC3E}">
        <p14:creationId xmlns:p14="http://schemas.microsoft.com/office/powerpoint/2010/main" val="2658339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2A55843-9E43-4BD7-A748-CF2259C9677A}" type="datetimeFigureOut">
              <a:rPr lang="ru-RU" smtClean="0"/>
              <a:t>20.11.2025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BC63DB-606D-4301-86D3-6D7501743755}" type="slidenum">
              <a:rPr lang="ru-RU" smtClean="0"/>
              <a:t>‹#›</a:t>
            </a:fld>
            <a:endParaRPr lang="ru-RU"/>
          </a:p>
        </p:txBody>
      </p:sp>
    </p:spTree>
    <p:extLst>
      <p:ext uri="{BB962C8B-B14F-4D97-AF65-F5344CB8AC3E}">
        <p14:creationId xmlns:p14="http://schemas.microsoft.com/office/powerpoint/2010/main" val="183984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2A55843-9E43-4BD7-A748-CF2259C9677A}" type="datetimeFigureOut">
              <a:rPr lang="ru-RU" smtClean="0"/>
              <a:t>20.11.2025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EBC63DB-606D-4301-86D3-6D7501743755}" type="slidenum">
              <a:rPr lang="ru-RU" smtClean="0"/>
              <a:t>‹#›</a:t>
            </a:fld>
            <a:endParaRPr lang="ru-RU"/>
          </a:p>
        </p:txBody>
      </p:sp>
    </p:spTree>
    <p:extLst>
      <p:ext uri="{BB962C8B-B14F-4D97-AF65-F5344CB8AC3E}">
        <p14:creationId xmlns:p14="http://schemas.microsoft.com/office/powerpoint/2010/main" val="2209204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2A55843-9E43-4BD7-A748-CF2259C9677A}" type="datetimeFigureOut">
              <a:rPr lang="ru-RU" smtClean="0"/>
              <a:t>20.11.2025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EBC63DB-606D-4301-86D3-6D7501743755}" type="slidenum">
              <a:rPr lang="ru-RU" smtClean="0"/>
              <a:t>‹#›</a:t>
            </a:fld>
            <a:endParaRPr lang="ru-RU"/>
          </a:p>
        </p:txBody>
      </p:sp>
    </p:spTree>
    <p:extLst>
      <p:ext uri="{BB962C8B-B14F-4D97-AF65-F5344CB8AC3E}">
        <p14:creationId xmlns:p14="http://schemas.microsoft.com/office/powerpoint/2010/main" val="2942111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A55843-9E43-4BD7-A748-CF2259C9677A}" type="datetimeFigureOut">
              <a:rPr lang="ru-RU" smtClean="0"/>
              <a:t>20.11.2025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EBC63DB-606D-4301-86D3-6D7501743755}" type="slidenum">
              <a:rPr lang="ru-RU" smtClean="0"/>
              <a:t>‹#›</a:t>
            </a:fld>
            <a:endParaRPr lang="ru-RU"/>
          </a:p>
        </p:txBody>
      </p:sp>
    </p:spTree>
    <p:extLst>
      <p:ext uri="{BB962C8B-B14F-4D97-AF65-F5344CB8AC3E}">
        <p14:creationId xmlns:p14="http://schemas.microsoft.com/office/powerpoint/2010/main" val="1808825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2A55843-9E43-4BD7-A748-CF2259C9677A}" type="datetimeFigureOut">
              <a:rPr lang="ru-RU" smtClean="0"/>
              <a:t>20.11.2025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BC63DB-606D-4301-86D3-6D7501743755}" type="slidenum">
              <a:rPr lang="ru-RU" smtClean="0"/>
              <a:t>‹#›</a:t>
            </a:fld>
            <a:endParaRPr lang="ru-RU"/>
          </a:p>
        </p:txBody>
      </p:sp>
    </p:spTree>
    <p:extLst>
      <p:ext uri="{BB962C8B-B14F-4D97-AF65-F5344CB8AC3E}">
        <p14:creationId xmlns:p14="http://schemas.microsoft.com/office/powerpoint/2010/main" val="3597166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2A55843-9E43-4BD7-A748-CF2259C9677A}" type="datetimeFigureOut">
              <a:rPr lang="ru-RU" smtClean="0"/>
              <a:t>20.11.2025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BC63DB-606D-4301-86D3-6D7501743755}" type="slidenum">
              <a:rPr lang="ru-RU" smtClean="0"/>
              <a:t>‹#›</a:t>
            </a:fld>
            <a:endParaRPr lang="ru-RU"/>
          </a:p>
        </p:txBody>
      </p:sp>
    </p:spTree>
    <p:extLst>
      <p:ext uri="{BB962C8B-B14F-4D97-AF65-F5344CB8AC3E}">
        <p14:creationId xmlns:p14="http://schemas.microsoft.com/office/powerpoint/2010/main" val="71181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55843-9E43-4BD7-A748-CF2259C9677A}" type="datetimeFigureOut">
              <a:rPr lang="ru-RU" smtClean="0"/>
              <a:t>20.11.2025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C63DB-606D-4301-86D3-6D7501743755}" type="slidenum">
              <a:rPr lang="ru-RU" smtClean="0"/>
              <a:t>‹#›</a:t>
            </a:fld>
            <a:endParaRPr lang="ru-RU"/>
          </a:p>
        </p:txBody>
      </p:sp>
    </p:spTree>
    <p:extLst>
      <p:ext uri="{BB962C8B-B14F-4D97-AF65-F5344CB8AC3E}">
        <p14:creationId xmlns:p14="http://schemas.microsoft.com/office/powerpoint/2010/main" val="1319698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gtmarket.ru/ratings/global-suicide-rankin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xmlns=""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descr="Цветной Карвед-люди">
            <a:extLst>
              <a:ext uri="{FF2B5EF4-FFF2-40B4-BE49-F238E27FC236}">
                <a16:creationId xmlns:a16="http://schemas.microsoft.com/office/drawing/2014/main" xmlns="" id="{3A4F2EBA-86B4-03AE-E5AD-1ADE1A7932E1}"/>
              </a:ext>
            </a:extLst>
          </p:cNvPr>
          <p:cNvPicPr>
            <a:picLocks noChangeAspect="1"/>
          </p:cNvPicPr>
          <p:nvPr/>
        </p:nvPicPr>
        <p:blipFill>
          <a:blip r:embed="rId2"/>
          <a:srcRect r="9939" b="-1"/>
          <a:stretch>
            <a:fillRect/>
          </a:stretch>
        </p:blipFill>
        <p:spPr>
          <a:xfrm>
            <a:off x="3523488" y="10"/>
            <a:ext cx="8668512" cy="6857990"/>
          </a:xfrm>
          <a:prstGeom prst="rect">
            <a:avLst/>
          </a:prstGeom>
        </p:spPr>
      </p:pic>
      <p:sp>
        <p:nvSpPr>
          <p:cNvPr id="66" name="Rectangle 65">
            <a:extLst>
              <a:ext uri="{FF2B5EF4-FFF2-40B4-BE49-F238E27FC236}">
                <a16:creationId xmlns:a16="http://schemas.microsoft.com/office/drawing/2014/main" xmlns=""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p:cNvSpPr>
            <a:spLocks noGrp="1"/>
          </p:cNvSpPr>
          <p:nvPr>
            <p:ph type="ctrTitle"/>
          </p:nvPr>
        </p:nvSpPr>
        <p:spPr>
          <a:xfrm>
            <a:off x="590212" y="1193864"/>
            <a:ext cx="4759711" cy="3204134"/>
          </a:xfrm>
        </p:spPr>
        <p:txBody>
          <a:bodyPr anchor="b">
            <a:noAutofit/>
          </a:bodyPr>
          <a:lstStyle/>
          <a:p>
            <a:pPr algn="l"/>
            <a:r>
              <a:rPr lang="ru-RU" sz="3600" b="1" dirty="0">
                <a:effectLst>
                  <a:outerShdw blurRad="38100" dist="38100" dir="2700000" algn="tl">
                    <a:srgbClr val="000000">
                      <a:alpha val="43137"/>
                    </a:srgbClr>
                  </a:outerShdw>
                </a:effectLst>
              </a:rPr>
              <a:t>Лекция 12. Суицидальное поведение как крайняя форма проявления психологической аутоагрессии личности</a:t>
            </a:r>
          </a:p>
        </p:txBody>
      </p:sp>
      <p:sp>
        <p:nvSpPr>
          <p:cNvPr id="68" name="Rectangle 67">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0" name="Rectangle 69">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190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5118F5A7-74E5-C74A-0A4C-8E23FE034064}"/>
              </a:ext>
            </a:extLst>
          </p:cNvPr>
          <p:cNvPicPr>
            <a:picLocks noChangeAspect="1"/>
          </p:cNvPicPr>
          <p:nvPr/>
        </p:nvPicPr>
        <p:blipFill>
          <a:blip r:embed="rId2"/>
          <a:srcRect l="13402" t="32232" r="37294" b="5114"/>
          <a:stretch>
            <a:fillRect/>
          </a:stretch>
        </p:blipFill>
        <p:spPr>
          <a:xfrm>
            <a:off x="737480" y="1960651"/>
            <a:ext cx="5358520" cy="3828496"/>
          </a:xfrm>
          <a:prstGeom prst="rect">
            <a:avLst/>
          </a:prstGeom>
        </p:spPr>
      </p:pic>
      <p:pic>
        <p:nvPicPr>
          <p:cNvPr id="7" name="Рисунок 6">
            <a:extLst>
              <a:ext uri="{FF2B5EF4-FFF2-40B4-BE49-F238E27FC236}">
                <a16:creationId xmlns:a16="http://schemas.microsoft.com/office/drawing/2014/main" xmlns="" id="{45D23D56-750F-3B31-CAEA-15993A0E3AE0}"/>
              </a:ext>
            </a:extLst>
          </p:cNvPr>
          <p:cNvPicPr>
            <a:picLocks noChangeAspect="1"/>
          </p:cNvPicPr>
          <p:nvPr/>
        </p:nvPicPr>
        <p:blipFill>
          <a:blip r:embed="rId3"/>
          <a:srcRect l="14754" t="23593" r="37664" b="11074"/>
          <a:stretch>
            <a:fillRect/>
          </a:stretch>
        </p:blipFill>
        <p:spPr>
          <a:xfrm>
            <a:off x="6394466" y="1960651"/>
            <a:ext cx="4959429" cy="3828496"/>
          </a:xfrm>
          <a:prstGeom prst="rect">
            <a:avLst/>
          </a:prstGeom>
        </p:spPr>
      </p:pic>
      <p:sp>
        <p:nvSpPr>
          <p:cNvPr id="9" name="TextBox 8">
            <a:extLst>
              <a:ext uri="{FF2B5EF4-FFF2-40B4-BE49-F238E27FC236}">
                <a16:creationId xmlns:a16="http://schemas.microsoft.com/office/drawing/2014/main" xmlns="" id="{6CB16711-D8B2-C011-40E1-8D11202C2045}"/>
              </a:ext>
            </a:extLst>
          </p:cNvPr>
          <p:cNvSpPr txBox="1"/>
          <p:nvPr/>
        </p:nvSpPr>
        <p:spPr>
          <a:xfrm>
            <a:off x="2780457" y="305774"/>
            <a:ext cx="6093724" cy="1043876"/>
          </a:xfrm>
          <a:prstGeom prst="rect">
            <a:avLst/>
          </a:prstGeom>
          <a:noFill/>
        </p:spPr>
        <p:txBody>
          <a:bodyPr wrap="square">
            <a:spAutoFit/>
          </a:bodyPr>
          <a:lstStyle/>
          <a:p>
            <a:pPr algn="ctr">
              <a:lnSpc>
                <a:spcPts val="2025"/>
              </a:lnSpc>
              <a:spcAft>
                <a:spcPts val="1125"/>
              </a:spcAft>
              <a:buNone/>
            </a:pPr>
            <a:r>
              <a:rPr lang="ru-RU" b="1" i="0" cap="all" dirty="0">
                <a:solidFill>
                  <a:srgbClr val="333333"/>
                </a:solidFill>
                <a:effectLst/>
                <a:latin typeface="system-ui"/>
              </a:rPr>
              <a:t>Рейтинг стран мира по уровню самоубийств 2021</a:t>
            </a:r>
          </a:p>
          <a:p>
            <a:pPr algn="ctr">
              <a:buNone/>
            </a:pPr>
            <a:r>
              <a:rPr lang="en-GB" b="1" i="0" dirty="0">
                <a:solidFill>
                  <a:srgbClr val="333333"/>
                </a:solidFill>
                <a:effectLst/>
                <a:latin typeface="system-ui"/>
              </a:rPr>
              <a:t>World Health Organization: Suicide in the World 2021. </a:t>
            </a:r>
            <a:r>
              <a:rPr lang="en-GB" b="1" i="0" dirty="0">
                <a:solidFill>
                  <a:srgbClr val="333333"/>
                </a:solidFill>
                <a:effectLst/>
                <a:latin typeface="system-ui"/>
                <a:hlinkClick r:id="rId4"/>
              </a:rPr>
              <a:t>https://gtmarket.ru/ratings/global-suicide-ranking</a:t>
            </a:r>
            <a:r>
              <a:rPr lang="ru-RU" b="1" i="0" dirty="0">
                <a:solidFill>
                  <a:srgbClr val="333333"/>
                </a:solidFill>
                <a:effectLst/>
                <a:latin typeface="system-ui"/>
              </a:rPr>
              <a:t> </a:t>
            </a:r>
            <a:endParaRPr lang="ru-RU" dirty="0"/>
          </a:p>
        </p:txBody>
      </p:sp>
    </p:spTree>
    <p:extLst>
      <p:ext uri="{BB962C8B-B14F-4D97-AF65-F5344CB8AC3E}">
        <p14:creationId xmlns:p14="http://schemas.microsoft.com/office/powerpoint/2010/main" val="316651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5760" y="0"/>
            <a:ext cx="11576304" cy="6858000"/>
          </a:xfrm>
          <a:noFill/>
        </p:spPr>
      </p:pic>
    </p:spTree>
    <p:extLst>
      <p:ext uri="{BB962C8B-B14F-4D97-AF65-F5344CB8AC3E}">
        <p14:creationId xmlns:p14="http://schemas.microsoft.com/office/powerpoint/2010/main" val="782917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6" name="Rectangle 4115">
            <a:extLst>
              <a:ext uri="{FF2B5EF4-FFF2-40B4-BE49-F238E27FC236}">
                <a16:creationId xmlns:a16="http://schemas.microsoft.com/office/drawing/2014/main" xmlns="" id="{8D1AA55E-40D5-461B-A5A8-4AE8AAB71B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8" name="Заголовок 1"/>
          <p:cNvSpPr>
            <a:spLocks noGrp="1"/>
          </p:cNvSpPr>
          <p:nvPr>
            <p:ph type="title"/>
          </p:nvPr>
        </p:nvSpPr>
        <p:spPr>
          <a:xfrm>
            <a:off x="1058985" y="314817"/>
            <a:ext cx="6331165" cy="844996"/>
          </a:xfrm>
        </p:spPr>
        <p:txBody>
          <a:bodyPr vert="horz" lIns="91440" tIns="45720" rIns="91440" bIns="45720" rtlCol="0" anchor="b">
            <a:normAutofit fontScale="90000"/>
          </a:bodyPr>
          <a:lstStyle/>
          <a:p>
            <a:r>
              <a:rPr lang="en-US" altLang="ru-RU" sz="3500" b="1" i="1" dirty="0" err="1">
                <a:effectLst>
                  <a:outerShdw blurRad="38100" dist="38100" dir="2700000" algn="tl">
                    <a:srgbClr val="000000">
                      <a:alpha val="43137"/>
                    </a:srgbClr>
                  </a:outerShdw>
                </a:effectLst>
              </a:rPr>
              <a:t>Рекомендуемая</a:t>
            </a:r>
            <a:r>
              <a:rPr lang="en-US" altLang="ru-RU" sz="3500" b="1" i="1" dirty="0">
                <a:effectLst>
                  <a:outerShdw blurRad="38100" dist="38100" dir="2700000" algn="tl">
                    <a:srgbClr val="000000">
                      <a:alpha val="43137"/>
                    </a:srgbClr>
                  </a:outerShdw>
                </a:effectLst>
              </a:rPr>
              <a:t> </a:t>
            </a:r>
            <a:r>
              <a:rPr lang="en-US" altLang="ru-RU" sz="3500" b="1" i="1" dirty="0" err="1">
                <a:effectLst>
                  <a:outerShdw blurRad="38100" dist="38100" dir="2700000" algn="tl">
                    <a:srgbClr val="000000">
                      <a:alpha val="43137"/>
                    </a:srgbClr>
                  </a:outerShdw>
                </a:effectLst>
              </a:rPr>
              <a:t>литература</a:t>
            </a:r>
            <a:r>
              <a:rPr lang="en-US" altLang="ru-RU" sz="3500" b="1" i="1" dirty="0">
                <a:effectLst>
                  <a:outerShdw blurRad="38100" dist="38100" dir="2700000" algn="tl">
                    <a:srgbClr val="000000">
                      <a:alpha val="43137"/>
                    </a:srgbClr>
                  </a:outerShdw>
                </a:effectLst>
              </a:rPr>
              <a:t>:</a:t>
            </a:r>
            <a:r>
              <a:rPr lang="en-US" altLang="ru-RU" sz="3500" dirty="0"/>
              <a:t/>
            </a:r>
            <a:br>
              <a:rPr lang="en-US" altLang="ru-RU" sz="3500" dirty="0"/>
            </a:br>
            <a:endParaRPr lang="en-US" altLang="ru-RU" sz="3500" dirty="0"/>
          </a:p>
        </p:txBody>
      </p:sp>
      <p:cxnSp>
        <p:nvCxnSpPr>
          <p:cNvPr id="4118" name="!!Straight Connector">
            <a:extLst>
              <a:ext uri="{FF2B5EF4-FFF2-40B4-BE49-F238E27FC236}">
                <a16:creationId xmlns:a16="http://schemas.microsoft.com/office/drawing/2014/main" xmlns="" id="{7EB498BD-8089-4626-91EA-4978EBEF535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pic>
        <p:nvPicPr>
          <p:cNvPr id="4101" name="Содержимое 4" descr="http://www.psy-files.ru/templates/school/images/books.jpg"/>
          <p:cNvPicPr>
            <a:picLocks noGrp="1"/>
          </p:cNvPicPr>
          <p:nvPr>
            <p:ph idx="1"/>
          </p:nvPr>
        </p:nvPicPr>
        <p:blipFill>
          <a:blip r:embed="rId2">
            <a:extLst>
              <a:ext uri="{28A0092B-C50C-407E-A947-70E740481C1C}">
                <a14:useLocalDpi xmlns:a14="http://schemas.microsoft.com/office/drawing/2010/main" val="0"/>
              </a:ext>
            </a:extLst>
          </a:blip>
          <a:srcRect l="3987" r="16569" b="1"/>
          <a:stretch>
            <a:fillRect/>
          </a:stretch>
        </p:blipFill>
        <p:spPr>
          <a:xfrm>
            <a:off x="7559170" y="1849531"/>
            <a:ext cx="4253312" cy="3889736"/>
          </a:xfrm>
          <a:custGeom>
            <a:avLst/>
            <a:gdLst/>
            <a:ahLst/>
            <a:cxnLst/>
            <a:rect l="l" t="t" r="r" b="b"/>
            <a:pathLst>
              <a:path w="2457864" h="2457864">
                <a:moveTo>
                  <a:pt x="1228932" y="0"/>
                </a:moveTo>
                <a:cubicBezTo>
                  <a:pt x="1907652" y="0"/>
                  <a:pt x="2457864" y="550212"/>
                  <a:pt x="2457864" y="1228932"/>
                </a:cubicBezTo>
                <a:cubicBezTo>
                  <a:pt x="2457864" y="1907652"/>
                  <a:pt x="1907652" y="2457864"/>
                  <a:pt x="1228932" y="2457864"/>
                </a:cubicBezTo>
                <a:cubicBezTo>
                  <a:pt x="550212" y="2457864"/>
                  <a:pt x="0" y="1907652"/>
                  <a:pt x="0" y="1228932"/>
                </a:cubicBezTo>
                <a:cubicBezTo>
                  <a:pt x="0" y="550212"/>
                  <a:pt x="550212" y="0"/>
                  <a:pt x="1228932" y="0"/>
                </a:cubicBezTo>
                <a:close/>
              </a:path>
            </a:pathLst>
          </a:custGeom>
        </p:spPr>
      </p:pic>
      <p:sp>
        <p:nvSpPr>
          <p:cNvPr id="4099" name="Содержимое 2"/>
          <p:cNvSpPr>
            <a:spLocks noGrp="1"/>
          </p:cNvSpPr>
          <p:nvPr>
            <p:ph idx="1"/>
          </p:nvPr>
        </p:nvSpPr>
        <p:spPr>
          <a:xfrm>
            <a:off x="55813" y="967879"/>
            <a:ext cx="9298050" cy="3889736"/>
          </a:xfrm>
        </p:spPr>
        <p:txBody>
          <a:bodyPr vert="horz" lIns="91440" tIns="45720" rIns="91440" bIns="45720" rtlCol="0" anchor="t">
            <a:noAutofit/>
          </a:bodyPr>
          <a:lstStyle/>
          <a:p>
            <a:pPr lvl="0">
              <a:spcBef>
                <a:spcPts val="0"/>
              </a:spcBef>
              <a:spcAft>
                <a:spcPts val="600"/>
              </a:spcAft>
            </a:pPr>
            <a:r>
              <a:rPr lang="en-US" sz="1300" b="1" dirty="0" err="1">
                <a:solidFill>
                  <a:schemeClr val="tx1">
                    <a:alpha val="80000"/>
                  </a:schemeClr>
                </a:solidFill>
              </a:rPr>
              <a:t>Бердибаева</a:t>
            </a:r>
            <a:r>
              <a:rPr lang="en-US" sz="1300" b="1" dirty="0">
                <a:solidFill>
                  <a:schemeClr val="tx1">
                    <a:alpha val="80000"/>
                  </a:schemeClr>
                </a:solidFill>
              </a:rPr>
              <a:t> С.К. </a:t>
            </a:r>
            <a:r>
              <a:rPr lang="en-US" sz="1300" b="1" dirty="0" err="1">
                <a:solidFill>
                  <a:schemeClr val="tx1">
                    <a:alpha val="80000"/>
                  </a:schemeClr>
                </a:solidFill>
              </a:rPr>
              <a:t>Түлға</a:t>
            </a:r>
            <a:r>
              <a:rPr lang="en-US" sz="1300" b="1" dirty="0">
                <a:solidFill>
                  <a:schemeClr val="tx1">
                    <a:alpha val="80000"/>
                  </a:schemeClr>
                </a:solidFill>
              </a:rPr>
              <a:t> </a:t>
            </a:r>
            <a:r>
              <a:rPr lang="en-US" sz="1300" b="1" dirty="0" err="1">
                <a:solidFill>
                  <a:schemeClr val="tx1">
                    <a:alpha val="80000"/>
                  </a:schemeClr>
                </a:solidFill>
              </a:rPr>
              <a:t>психологиясы</a:t>
            </a:r>
            <a:r>
              <a:rPr lang="en-US" sz="1300" b="1" dirty="0">
                <a:solidFill>
                  <a:schemeClr val="tx1">
                    <a:alpha val="80000"/>
                  </a:schemeClr>
                </a:solidFill>
              </a:rPr>
              <a:t>: </a:t>
            </a:r>
            <a:r>
              <a:rPr lang="en-US" sz="1300" b="1" dirty="0" err="1">
                <a:solidFill>
                  <a:schemeClr val="tx1">
                    <a:alpha val="80000"/>
                  </a:schemeClr>
                </a:solidFill>
              </a:rPr>
              <a:t>учебное</a:t>
            </a:r>
            <a:r>
              <a:rPr lang="en-US" sz="1300" b="1" dirty="0">
                <a:solidFill>
                  <a:schemeClr val="tx1">
                    <a:alpha val="80000"/>
                  </a:schemeClr>
                </a:solidFill>
              </a:rPr>
              <a:t> </a:t>
            </a:r>
            <a:r>
              <a:rPr lang="en-US" sz="1300" b="1" dirty="0" err="1">
                <a:solidFill>
                  <a:schemeClr val="tx1">
                    <a:alpha val="80000"/>
                  </a:schemeClr>
                </a:solidFill>
              </a:rPr>
              <a:t>пособие</a:t>
            </a:r>
            <a:r>
              <a:rPr lang="en-US" sz="1300" b="1" dirty="0">
                <a:solidFill>
                  <a:schemeClr val="tx1">
                    <a:alpha val="80000"/>
                  </a:schemeClr>
                </a:solidFill>
              </a:rPr>
              <a:t>. – </a:t>
            </a:r>
            <a:r>
              <a:rPr lang="en-US" sz="1300" b="1" dirty="0" err="1">
                <a:solidFill>
                  <a:schemeClr val="tx1">
                    <a:alpha val="80000"/>
                  </a:schemeClr>
                </a:solidFill>
              </a:rPr>
              <a:t>Алматы</a:t>
            </a:r>
            <a:r>
              <a:rPr lang="en-US" sz="1300" b="1" dirty="0">
                <a:solidFill>
                  <a:schemeClr val="tx1">
                    <a:alpha val="80000"/>
                  </a:schemeClr>
                </a:solidFill>
              </a:rPr>
              <a:t>: </a:t>
            </a:r>
            <a:r>
              <a:rPr lang="en-US" sz="1300" b="1" dirty="0" err="1">
                <a:solidFill>
                  <a:schemeClr val="tx1">
                    <a:alpha val="80000"/>
                  </a:schemeClr>
                </a:solidFill>
              </a:rPr>
              <a:t>Қазақ</a:t>
            </a:r>
            <a:r>
              <a:rPr lang="en-US" sz="1300" b="1" dirty="0">
                <a:solidFill>
                  <a:schemeClr val="tx1">
                    <a:alpha val="80000"/>
                  </a:schemeClr>
                </a:solidFill>
              </a:rPr>
              <a:t> </a:t>
            </a:r>
            <a:r>
              <a:rPr lang="en-US" sz="1300" b="1" dirty="0" err="1">
                <a:solidFill>
                  <a:schemeClr val="tx1">
                    <a:alpha val="80000"/>
                  </a:schemeClr>
                </a:solidFill>
              </a:rPr>
              <a:t>университеті</a:t>
            </a:r>
            <a:r>
              <a:rPr lang="en-US" sz="1300" b="1" dirty="0">
                <a:solidFill>
                  <a:schemeClr val="tx1">
                    <a:alpha val="80000"/>
                  </a:schemeClr>
                </a:solidFill>
              </a:rPr>
              <a:t>, 2016.</a:t>
            </a:r>
          </a:p>
          <a:p>
            <a:pPr lvl="0">
              <a:spcBef>
                <a:spcPts val="0"/>
              </a:spcBef>
              <a:spcAft>
                <a:spcPts val="600"/>
              </a:spcAft>
            </a:pPr>
            <a:r>
              <a:rPr lang="en-US" sz="1300" b="1" dirty="0" err="1">
                <a:solidFill>
                  <a:schemeClr val="tx1">
                    <a:alpha val="80000"/>
                  </a:schemeClr>
                </a:solidFill>
              </a:rPr>
              <a:t>Воронов</a:t>
            </a:r>
            <a:r>
              <a:rPr lang="en-US" sz="1300" b="1" dirty="0">
                <a:solidFill>
                  <a:schemeClr val="tx1">
                    <a:alpha val="80000"/>
                  </a:schemeClr>
                </a:solidFill>
              </a:rPr>
              <a:t> И.А. </a:t>
            </a:r>
            <a:r>
              <a:rPr lang="en-US" sz="1300" b="1" dirty="0" err="1">
                <a:solidFill>
                  <a:schemeClr val="tx1">
                    <a:alpha val="80000"/>
                  </a:schemeClr>
                </a:solidFill>
              </a:rPr>
              <a:t>Экстремальная</a:t>
            </a:r>
            <a:r>
              <a:rPr lang="en-US" sz="1300" b="1" dirty="0">
                <a:solidFill>
                  <a:schemeClr val="tx1">
                    <a:alpha val="80000"/>
                  </a:schemeClr>
                </a:solidFill>
              </a:rPr>
              <a:t> </a:t>
            </a:r>
            <a:r>
              <a:rPr lang="en-US" sz="1300" b="1" dirty="0" err="1">
                <a:solidFill>
                  <a:schemeClr val="tx1">
                    <a:alpha val="80000"/>
                  </a:schemeClr>
                </a:solidFill>
              </a:rPr>
              <a:t>психология</a:t>
            </a:r>
            <a:r>
              <a:rPr lang="en-US" sz="1300" b="1" dirty="0">
                <a:solidFill>
                  <a:schemeClr val="tx1">
                    <a:alpha val="80000"/>
                  </a:schemeClr>
                </a:solidFill>
              </a:rPr>
              <a:t>: </a:t>
            </a:r>
            <a:r>
              <a:rPr lang="en-US" sz="1300" b="1" dirty="0" err="1">
                <a:solidFill>
                  <a:schemeClr val="tx1">
                    <a:alpha val="80000"/>
                  </a:schemeClr>
                </a:solidFill>
              </a:rPr>
              <a:t>комплексный</a:t>
            </a:r>
            <a:r>
              <a:rPr lang="en-US" sz="1300" b="1" dirty="0">
                <a:solidFill>
                  <a:schemeClr val="tx1">
                    <a:alpha val="80000"/>
                  </a:schemeClr>
                </a:solidFill>
              </a:rPr>
              <a:t> </a:t>
            </a:r>
            <a:r>
              <a:rPr lang="en-US" sz="1300" b="1" dirty="0" err="1">
                <a:solidFill>
                  <a:schemeClr val="tx1">
                    <a:alpha val="80000"/>
                  </a:schemeClr>
                </a:solidFill>
              </a:rPr>
              <a:t>подход</a:t>
            </a:r>
            <a:r>
              <a:rPr lang="en-US" sz="1300" b="1" dirty="0">
                <a:solidFill>
                  <a:schemeClr val="tx1">
                    <a:alpha val="80000"/>
                  </a:schemeClr>
                </a:solidFill>
              </a:rPr>
              <a:t>: </a:t>
            </a:r>
            <a:r>
              <a:rPr lang="en-US" sz="1300" b="1" dirty="0" err="1">
                <a:solidFill>
                  <a:schemeClr val="tx1">
                    <a:alpha val="80000"/>
                  </a:schemeClr>
                </a:solidFill>
              </a:rPr>
              <a:t>монография</a:t>
            </a:r>
            <a:r>
              <a:rPr lang="en-US" sz="1300" b="1" dirty="0">
                <a:solidFill>
                  <a:schemeClr val="tx1">
                    <a:alpha val="80000"/>
                  </a:schemeClr>
                </a:solidFill>
              </a:rPr>
              <a:t>. – </a:t>
            </a:r>
            <a:r>
              <a:rPr lang="en-US" sz="1300" b="1" dirty="0" err="1">
                <a:solidFill>
                  <a:schemeClr val="tx1">
                    <a:alpha val="80000"/>
                  </a:schemeClr>
                </a:solidFill>
              </a:rPr>
              <a:t>СПб</a:t>
            </a:r>
            <a:r>
              <a:rPr lang="en-US" sz="1300" b="1" dirty="0">
                <a:solidFill>
                  <a:schemeClr val="tx1">
                    <a:alpha val="80000"/>
                  </a:schemeClr>
                </a:solidFill>
              </a:rPr>
              <a:t>.:ЧОУВПО </a:t>
            </a:r>
            <a:r>
              <a:rPr lang="en-US" sz="1300" b="1" dirty="0" err="1">
                <a:solidFill>
                  <a:schemeClr val="tx1">
                    <a:alpha val="80000"/>
                  </a:schemeClr>
                </a:solidFill>
              </a:rPr>
              <a:t>СПбИПиА</a:t>
            </a:r>
            <a:r>
              <a:rPr lang="en-US" sz="1300" b="1" dirty="0">
                <a:solidFill>
                  <a:schemeClr val="tx1">
                    <a:alpha val="80000"/>
                  </a:schemeClr>
                </a:solidFill>
              </a:rPr>
              <a:t>, 2012. –146 с.</a:t>
            </a:r>
          </a:p>
          <a:p>
            <a:pPr lvl="0">
              <a:spcBef>
                <a:spcPts val="0"/>
              </a:spcBef>
              <a:spcAft>
                <a:spcPts val="600"/>
              </a:spcAft>
            </a:pPr>
            <a:r>
              <a:rPr lang="en-US" sz="1300" b="1" dirty="0" err="1">
                <a:solidFill>
                  <a:schemeClr val="tx1">
                    <a:alpha val="80000"/>
                  </a:schemeClr>
                </a:solidFill>
              </a:rPr>
              <a:t>Психология</a:t>
            </a:r>
            <a:r>
              <a:rPr lang="en-US" sz="1300" b="1" dirty="0">
                <a:solidFill>
                  <a:schemeClr val="tx1">
                    <a:alpha val="80000"/>
                  </a:schemeClr>
                </a:solidFill>
              </a:rPr>
              <a:t> </a:t>
            </a:r>
            <a:r>
              <a:rPr lang="en-US" sz="1300" b="1" dirty="0" err="1">
                <a:solidFill>
                  <a:schemeClr val="tx1">
                    <a:alpha val="80000"/>
                  </a:schemeClr>
                </a:solidFill>
              </a:rPr>
              <a:t>экстремальных</a:t>
            </a:r>
            <a:r>
              <a:rPr lang="en-US" sz="1300" b="1" dirty="0">
                <a:solidFill>
                  <a:schemeClr val="tx1">
                    <a:alpha val="80000"/>
                  </a:schemeClr>
                </a:solidFill>
              </a:rPr>
              <a:t> </a:t>
            </a:r>
            <a:r>
              <a:rPr lang="en-US" sz="1300" b="1" dirty="0" err="1">
                <a:solidFill>
                  <a:schemeClr val="tx1">
                    <a:alpha val="80000"/>
                  </a:schemeClr>
                </a:solidFill>
              </a:rPr>
              <a:t>ситуаций</a:t>
            </a:r>
            <a:r>
              <a:rPr lang="en-US" sz="1300" b="1" dirty="0">
                <a:solidFill>
                  <a:schemeClr val="tx1">
                    <a:alpha val="80000"/>
                  </a:schemeClr>
                </a:solidFill>
              </a:rPr>
              <a:t> </a:t>
            </a:r>
            <a:r>
              <a:rPr lang="en-US" sz="1300" b="1" dirty="0" err="1">
                <a:solidFill>
                  <a:schemeClr val="tx1">
                    <a:alpha val="80000"/>
                  </a:schemeClr>
                </a:solidFill>
              </a:rPr>
              <a:t>для</a:t>
            </a:r>
            <a:r>
              <a:rPr lang="en-US" sz="1300" b="1" dirty="0">
                <a:solidFill>
                  <a:schemeClr val="tx1">
                    <a:alpha val="80000"/>
                  </a:schemeClr>
                </a:solidFill>
              </a:rPr>
              <a:t> </a:t>
            </a:r>
            <a:r>
              <a:rPr lang="en-US" sz="1300" b="1" dirty="0" err="1">
                <a:solidFill>
                  <a:schemeClr val="tx1">
                    <a:alpha val="80000"/>
                  </a:schemeClr>
                </a:solidFill>
              </a:rPr>
              <a:t>спасателей</a:t>
            </a:r>
            <a:r>
              <a:rPr lang="en-US" sz="1300" b="1" dirty="0">
                <a:solidFill>
                  <a:schemeClr val="tx1">
                    <a:alpha val="80000"/>
                  </a:schemeClr>
                </a:solidFill>
              </a:rPr>
              <a:t> и </a:t>
            </a:r>
            <a:r>
              <a:rPr lang="en-US" sz="1300" b="1" dirty="0" err="1">
                <a:solidFill>
                  <a:schemeClr val="tx1">
                    <a:alpha val="80000"/>
                  </a:schemeClr>
                </a:solidFill>
              </a:rPr>
              <a:t>пожарных</a:t>
            </a:r>
            <a:r>
              <a:rPr lang="en-US" sz="1300" b="1" dirty="0">
                <a:solidFill>
                  <a:schemeClr val="tx1">
                    <a:alpha val="80000"/>
                  </a:schemeClr>
                </a:solidFill>
              </a:rPr>
              <a:t> / </a:t>
            </a:r>
            <a:r>
              <a:rPr lang="en-US" sz="1300" b="1" dirty="0" err="1">
                <a:solidFill>
                  <a:schemeClr val="tx1">
                    <a:alpha val="80000"/>
                  </a:schemeClr>
                </a:solidFill>
              </a:rPr>
              <a:t>под</a:t>
            </a:r>
            <a:r>
              <a:rPr lang="en-US" sz="1300" b="1" dirty="0">
                <a:solidFill>
                  <a:schemeClr val="tx1">
                    <a:alpha val="80000"/>
                  </a:schemeClr>
                </a:solidFill>
              </a:rPr>
              <a:t> </a:t>
            </a:r>
            <a:r>
              <a:rPr lang="en-US" sz="1300" b="1" dirty="0" err="1">
                <a:solidFill>
                  <a:schemeClr val="tx1">
                    <a:alpha val="80000"/>
                  </a:schemeClr>
                </a:solidFill>
              </a:rPr>
              <a:t>общей</a:t>
            </a:r>
            <a:r>
              <a:rPr lang="en-US" sz="1300" b="1" dirty="0">
                <a:solidFill>
                  <a:schemeClr val="tx1">
                    <a:alpha val="80000"/>
                  </a:schemeClr>
                </a:solidFill>
              </a:rPr>
              <a:t> </a:t>
            </a:r>
            <a:r>
              <a:rPr lang="en-US" sz="1300" b="1" dirty="0" err="1">
                <a:solidFill>
                  <a:schemeClr val="tx1">
                    <a:alpha val="80000"/>
                  </a:schemeClr>
                </a:solidFill>
              </a:rPr>
              <a:t>ред</a:t>
            </a:r>
            <a:r>
              <a:rPr lang="en-US" sz="1300" b="1" dirty="0">
                <a:solidFill>
                  <a:schemeClr val="tx1">
                    <a:alpha val="80000"/>
                  </a:schemeClr>
                </a:solidFill>
              </a:rPr>
              <a:t>. Ю.С. </a:t>
            </a:r>
            <a:r>
              <a:rPr lang="en-US" sz="1300" b="1" dirty="0" err="1">
                <a:solidFill>
                  <a:schemeClr val="tx1">
                    <a:alpha val="80000"/>
                  </a:schemeClr>
                </a:solidFill>
              </a:rPr>
              <a:t>Шойгу</a:t>
            </a:r>
            <a:r>
              <a:rPr lang="en-US" sz="1300" b="1" dirty="0">
                <a:solidFill>
                  <a:schemeClr val="tx1">
                    <a:alpha val="80000"/>
                  </a:schemeClr>
                </a:solidFill>
              </a:rPr>
              <a:t>. - М.: </a:t>
            </a:r>
            <a:r>
              <a:rPr lang="en-US" sz="1300" b="1" dirty="0" err="1">
                <a:solidFill>
                  <a:schemeClr val="tx1">
                    <a:alpha val="80000"/>
                  </a:schemeClr>
                </a:solidFill>
              </a:rPr>
              <a:t>Смысл</a:t>
            </a:r>
            <a:r>
              <a:rPr lang="en-US" sz="1300" b="1" dirty="0">
                <a:solidFill>
                  <a:schemeClr val="tx1">
                    <a:alpha val="80000"/>
                  </a:schemeClr>
                </a:solidFill>
              </a:rPr>
              <a:t>, 2018. - 319 с. </a:t>
            </a:r>
          </a:p>
          <a:p>
            <a:pPr lvl="0">
              <a:spcBef>
                <a:spcPts val="0"/>
              </a:spcBef>
              <a:spcAft>
                <a:spcPts val="600"/>
              </a:spcAft>
            </a:pPr>
            <a:r>
              <a:rPr lang="en-US" sz="1300" b="1" dirty="0" err="1">
                <a:solidFill>
                  <a:schemeClr val="tx1">
                    <a:alpha val="80000"/>
                  </a:schemeClr>
                </a:solidFill>
              </a:rPr>
              <a:t>Мигунова</a:t>
            </a:r>
            <a:r>
              <a:rPr lang="en-US" sz="1300" b="1" dirty="0">
                <a:solidFill>
                  <a:schemeClr val="tx1">
                    <a:alpha val="80000"/>
                  </a:schemeClr>
                </a:solidFill>
              </a:rPr>
              <a:t> Ю.С., </a:t>
            </a:r>
            <a:r>
              <a:rPr lang="en-US" sz="1300" b="1" dirty="0" err="1">
                <a:solidFill>
                  <a:schemeClr val="tx1">
                    <a:alpha val="80000"/>
                  </a:schemeClr>
                </a:solidFill>
              </a:rPr>
              <a:t>Королева</a:t>
            </a:r>
            <a:r>
              <a:rPr lang="en-US" sz="1300" b="1" dirty="0">
                <a:solidFill>
                  <a:schemeClr val="tx1">
                    <a:alpha val="80000"/>
                  </a:schemeClr>
                </a:solidFill>
              </a:rPr>
              <a:t> С.В. </a:t>
            </a:r>
            <a:r>
              <a:rPr lang="en-US" sz="1300" b="1" dirty="0" err="1">
                <a:solidFill>
                  <a:schemeClr val="tx1">
                    <a:alpha val="80000"/>
                  </a:schemeClr>
                </a:solidFill>
              </a:rPr>
              <a:t>Психология</a:t>
            </a:r>
            <a:r>
              <a:rPr lang="en-US" sz="1300" b="1" dirty="0">
                <a:solidFill>
                  <a:schemeClr val="tx1">
                    <a:alpha val="80000"/>
                  </a:schemeClr>
                </a:solidFill>
              </a:rPr>
              <a:t> </a:t>
            </a:r>
            <a:r>
              <a:rPr lang="en-US" sz="1300" b="1" dirty="0" err="1">
                <a:solidFill>
                  <a:schemeClr val="tx1">
                    <a:alpha val="80000"/>
                  </a:schemeClr>
                </a:solidFill>
              </a:rPr>
              <a:t>экстремальных</a:t>
            </a:r>
            <a:r>
              <a:rPr lang="en-US" sz="1300" b="1" dirty="0">
                <a:solidFill>
                  <a:schemeClr val="tx1">
                    <a:alpha val="80000"/>
                  </a:schemeClr>
                </a:solidFill>
              </a:rPr>
              <a:t> </a:t>
            </a:r>
            <a:r>
              <a:rPr lang="en-US" sz="1300" b="1" dirty="0" err="1">
                <a:solidFill>
                  <a:schemeClr val="tx1">
                    <a:alpha val="80000"/>
                  </a:schemeClr>
                </a:solidFill>
              </a:rPr>
              <a:t>ситуаций</a:t>
            </a:r>
            <a:r>
              <a:rPr lang="en-US" sz="1300" b="1" dirty="0">
                <a:solidFill>
                  <a:schemeClr val="tx1">
                    <a:alpha val="80000"/>
                  </a:schemeClr>
                </a:solidFill>
              </a:rPr>
              <a:t>: </a:t>
            </a:r>
            <a:r>
              <a:rPr lang="en-US" sz="1300" b="1" dirty="0" err="1">
                <a:solidFill>
                  <a:schemeClr val="tx1">
                    <a:alpha val="80000"/>
                  </a:schemeClr>
                </a:solidFill>
              </a:rPr>
              <a:t>учебное</a:t>
            </a:r>
            <a:r>
              <a:rPr lang="en-US" sz="1300" b="1" dirty="0">
                <a:solidFill>
                  <a:schemeClr val="tx1">
                    <a:alpha val="80000"/>
                  </a:schemeClr>
                </a:solidFill>
              </a:rPr>
              <a:t> </a:t>
            </a:r>
            <a:r>
              <a:rPr lang="en-US" sz="1300" b="1" dirty="0" err="1">
                <a:solidFill>
                  <a:schemeClr val="tx1">
                    <a:alpha val="80000"/>
                  </a:schemeClr>
                </a:solidFill>
              </a:rPr>
              <a:t>пособие</a:t>
            </a:r>
            <a:r>
              <a:rPr lang="en-US" sz="1300" b="1" dirty="0">
                <a:solidFill>
                  <a:schemeClr val="tx1">
                    <a:alpha val="80000"/>
                  </a:schemeClr>
                </a:solidFill>
              </a:rPr>
              <a:t>. − </a:t>
            </a:r>
            <a:r>
              <a:rPr lang="en-US" sz="1300" b="1" dirty="0" err="1">
                <a:solidFill>
                  <a:schemeClr val="tx1">
                    <a:alpha val="80000"/>
                  </a:schemeClr>
                </a:solidFill>
              </a:rPr>
              <a:t>Иваново</a:t>
            </a:r>
            <a:r>
              <a:rPr lang="en-US" sz="1300" b="1" dirty="0">
                <a:solidFill>
                  <a:schemeClr val="tx1">
                    <a:alpha val="80000"/>
                  </a:schemeClr>
                </a:solidFill>
              </a:rPr>
              <a:t>: ФГБОУ ВО </a:t>
            </a:r>
            <a:r>
              <a:rPr lang="en-US" sz="1300" b="1" dirty="0" err="1">
                <a:solidFill>
                  <a:schemeClr val="tx1">
                    <a:alpha val="80000"/>
                  </a:schemeClr>
                </a:solidFill>
              </a:rPr>
              <a:t>Ивановская</a:t>
            </a:r>
            <a:r>
              <a:rPr lang="en-US" sz="1300" b="1" dirty="0">
                <a:solidFill>
                  <a:schemeClr val="tx1">
                    <a:alpha val="80000"/>
                  </a:schemeClr>
                </a:solidFill>
              </a:rPr>
              <a:t> </a:t>
            </a:r>
            <a:r>
              <a:rPr lang="en-US" sz="1300" b="1" dirty="0" err="1">
                <a:solidFill>
                  <a:schemeClr val="tx1">
                    <a:alpha val="80000"/>
                  </a:schemeClr>
                </a:solidFill>
              </a:rPr>
              <a:t>пожарно-спасательная</a:t>
            </a:r>
            <a:r>
              <a:rPr lang="en-US" sz="1300" b="1" dirty="0">
                <a:solidFill>
                  <a:schemeClr val="tx1">
                    <a:alpha val="80000"/>
                  </a:schemeClr>
                </a:solidFill>
              </a:rPr>
              <a:t> </a:t>
            </a:r>
            <a:r>
              <a:rPr lang="en-US" sz="1300" b="1" dirty="0" err="1">
                <a:solidFill>
                  <a:schemeClr val="tx1">
                    <a:alpha val="80000"/>
                  </a:schemeClr>
                </a:solidFill>
              </a:rPr>
              <a:t>академия</a:t>
            </a:r>
            <a:r>
              <a:rPr lang="en-US" sz="1300" b="1" dirty="0">
                <a:solidFill>
                  <a:schemeClr val="tx1">
                    <a:alpha val="80000"/>
                  </a:schemeClr>
                </a:solidFill>
              </a:rPr>
              <a:t> ГПС МЧС </a:t>
            </a:r>
            <a:r>
              <a:rPr lang="en-US" sz="1300" b="1" dirty="0" err="1">
                <a:solidFill>
                  <a:schemeClr val="tx1">
                    <a:alpha val="80000"/>
                  </a:schemeClr>
                </a:solidFill>
              </a:rPr>
              <a:t>России</a:t>
            </a:r>
            <a:r>
              <a:rPr lang="en-US" sz="1300" b="1" dirty="0">
                <a:solidFill>
                  <a:schemeClr val="tx1">
                    <a:alpha val="80000"/>
                  </a:schemeClr>
                </a:solidFill>
              </a:rPr>
              <a:t>, 2020. − 157 с</a:t>
            </a:r>
          </a:p>
          <a:p>
            <a:pPr lvl="0">
              <a:spcBef>
                <a:spcPts val="0"/>
              </a:spcBef>
              <a:spcAft>
                <a:spcPts val="600"/>
              </a:spcAft>
            </a:pPr>
            <a:r>
              <a:rPr lang="en-US" sz="1300" b="1" dirty="0" err="1">
                <a:solidFill>
                  <a:schemeClr val="tx1">
                    <a:alpha val="80000"/>
                  </a:schemeClr>
                </a:solidFill>
              </a:rPr>
              <a:t>Психология</a:t>
            </a:r>
            <a:r>
              <a:rPr lang="en-US" sz="1300" b="1" dirty="0">
                <a:solidFill>
                  <a:schemeClr val="tx1">
                    <a:alpha val="80000"/>
                  </a:schemeClr>
                </a:solidFill>
              </a:rPr>
              <a:t> </a:t>
            </a:r>
            <a:r>
              <a:rPr lang="en-US" sz="1300" b="1" dirty="0" err="1">
                <a:solidFill>
                  <a:schemeClr val="tx1">
                    <a:alpha val="80000"/>
                  </a:schemeClr>
                </a:solidFill>
              </a:rPr>
              <a:t>кризисных</a:t>
            </a:r>
            <a:r>
              <a:rPr lang="en-US" sz="1300" b="1" dirty="0">
                <a:solidFill>
                  <a:schemeClr val="tx1">
                    <a:alpha val="80000"/>
                  </a:schemeClr>
                </a:solidFill>
              </a:rPr>
              <a:t> и </a:t>
            </a:r>
            <a:r>
              <a:rPr lang="en-US" sz="1300" b="1" dirty="0" err="1">
                <a:solidFill>
                  <a:schemeClr val="tx1">
                    <a:alpha val="80000"/>
                  </a:schemeClr>
                </a:solidFill>
              </a:rPr>
              <a:t>экстремальных</a:t>
            </a:r>
            <a:r>
              <a:rPr lang="en-US" sz="1300" b="1" dirty="0">
                <a:solidFill>
                  <a:schemeClr val="tx1">
                    <a:alpha val="80000"/>
                  </a:schemeClr>
                </a:solidFill>
              </a:rPr>
              <a:t> </a:t>
            </a:r>
            <a:r>
              <a:rPr lang="en-US" sz="1300" b="1" dirty="0" err="1">
                <a:solidFill>
                  <a:schemeClr val="tx1">
                    <a:alpha val="80000"/>
                  </a:schemeClr>
                </a:solidFill>
              </a:rPr>
              <a:t>ситуаций</a:t>
            </a:r>
            <a:r>
              <a:rPr lang="en-US" sz="1300" b="1" dirty="0">
                <a:solidFill>
                  <a:schemeClr val="tx1">
                    <a:alpha val="80000"/>
                  </a:schemeClr>
                </a:solidFill>
              </a:rPr>
              <a:t>: </a:t>
            </a:r>
            <a:r>
              <a:rPr lang="en-US" sz="1300" b="1" dirty="0" err="1">
                <a:solidFill>
                  <a:schemeClr val="tx1">
                    <a:alpha val="80000"/>
                  </a:schemeClr>
                </a:solidFill>
              </a:rPr>
              <a:t>учебник</a:t>
            </a:r>
            <a:r>
              <a:rPr lang="en-US" sz="1300" b="1" dirty="0">
                <a:solidFill>
                  <a:schemeClr val="tx1">
                    <a:alpha val="80000"/>
                  </a:schemeClr>
                </a:solidFill>
              </a:rPr>
              <a:t> / </a:t>
            </a:r>
            <a:r>
              <a:rPr lang="en-US" sz="1300" b="1" dirty="0" err="1">
                <a:solidFill>
                  <a:schemeClr val="tx1">
                    <a:alpha val="80000"/>
                  </a:schemeClr>
                </a:solidFill>
              </a:rPr>
              <a:t>под</a:t>
            </a:r>
            <a:r>
              <a:rPr lang="en-US" sz="1300" b="1" dirty="0">
                <a:solidFill>
                  <a:schemeClr val="tx1">
                    <a:alpha val="80000"/>
                  </a:schemeClr>
                </a:solidFill>
              </a:rPr>
              <a:t> </a:t>
            </a:r>
            <a:r>
              <a:rPr lang="en-US" sz="1300" b="1" dirty="0" err="1">
                <a:solidFill>
                  <a:schemeClr val="tx1">
                    <a:alpha val="80000"/>
                  </a:schemeClr>
                </a:solidFill>
              </a:rPr>
              <a:t>ред</a:t>
            </a:r>
            <a:r>
              <a:rPr lang="en-US" sz="1300" b="1" dirty="0">
                <a:solidFill>
                  <a:schemeClr val="tx1">
                    <a:alpha val="80000"/>
                  </a:schemeClr>
                </a:solidFill>
              </a:rPr>
              <a:t>. Н. С. </a:t>
            </a:r>
            <a:r>
              <a:rPr lang="en-US" sz="1300" b="1" dirty="0" err="1">
                <a:solidFill>
                  <a:schemeClr val="tx1">
                    <a:alpha val="80000"/>
                  </a:schemeClr>
                </a:solidFill>
              </a:rPr>
              <a:t>Хрусталёвой</a:t>
            </a:r>
            <a:r>
              <a:rPr lang="en-US" sz="1300" b="1" dirty="0">
                <a:solidFill>
                  <a:schemeClr val="tx1">
                    <a:alpha val="80000"/>
                  </a:schemeClr>
                </a:solidFill>
              </a:rPr>
              <a:t>. — </a:t>
            </a:r>
            <a:r>
              <a:rPr lang="en-US" sz="1300" b="1" dirty="0" err="1">
                <a:solidFill>
                  <a:schemeClr val="tx1">
                    <a:alpha val="80000"/>
                  </a:schemeClr>
                </a:solidFill>
              </a:rPr>
              <a:t>СПб</a:t>
            </a:r>
            <a:r>
              <a:rPr lang="en-US" sz="1300" b="1" dirty="0">
                <a:solidFill>
                  <a:schemeClr val="tx1">
                    <a:alpha val="80000"/>
                  </a:schemeClr>
                </a:solidFill>
              </a:rPr>
              <a:t>.: </a:t>
            </a:r>
            <a:r>
              <a:rPr lang="en-US" sz="1300" b="1" dirty="0" err="1">
                <a:solidFill>
                  <a:schemeClr val="tx1">
                    <a:alpha val="80000"/>
                  </a:schemeClr>
                </a:solidFill>
              </a:rPr>
              <a:t>Изд-во</a:t>
            </a:r>
            <a:r>
              <a:rPr lang="en-US" sz="1300" b="1" dirty="0">
                <a:solidFill>
                  <a:schemeClr val="tx1">
                    <a:alpha val="80000"/>
                  </a:schemeClr>
                </a:solidFill>
              </a:rPr>
              <a:t> С.-</a:t>
            </a:r>
            <a:r>
              <a:rPr lang="en-US" sz="1300" b="1" dirty="0" err="1">
                <a:solidFill>
                  <a:schemeClr val="tx1">
                    <a:alpha val="80000"/>
                  </a:schemeClr>
                </a:solidFill>
              </a:rPr>
              <a:t>Петерб</a:t>
            </a:r>
            <a:r>
              <a:rPr lang="en-US" sz="1300" b="1" dirty="0">
                <a:solidFill>
                  <a:schemeClr val="tx1">
                    <a:alpha val="80000"/>
                  </a:schemeClr>
                </a:solidFill>
              </a:rPr>
              <a:t>. </a:t>
            </a:r>
            <a:r>
              <a:rPr lang="en-US" sz="1300" b="1" dirty="0" err="1">
                <a:solidFill>
                  <a:schemeClr val="tx1">
                    <a:alpha val="80000"/>
                  </a:schemeClr>
                </a:solidFill>
              </a:rPr>
              <a:t>ун-та</a:t>
            </a:r>
            <a:r>
              <a:rPr lang="en-US" sz="1300" b="1" dirty="0">
                <a:solidFill>
                  <a:schemeClr val="tx1">
                    <a:alpha val="80000"/>
                  </a:schemeClr>
                </a:solidFill>
              </a:rPr>
              <a:t>, 2018. — 748 с.</a:t>
            </a:r>
          </a:p>
          <a:p>
            <a:pPr lvl="0">
              <a:spcBef>
                <a:spcPts val="0"/>
              </a:spcBef>
              <a:spcAft>
                <a:spcPts val="600"/>
              </a:spcAft>
            </a:pPr>
            <a:r>
              <a:rPr lang="en-US" sz="1300" b="1" dirty="0" err="1">
                <a:solidFill>
                  <a:schemeClr val="tx1">
                    <a:alpha val="80000"/>
                  </a:schemeClr>
                </a:solidFill>
              </a:rPr>
              <a:t>Пономарева</a:t>
            </a:r>
            <a:r>
              <a:rPr lang="en-US" sz="1300" b="1" dirty="0">
                <a:solidFill>
                  <a:schemeClr val="tx1">
                    <a:alpha val="80000"/>
                  </a:schemeClr>
                </a:solidFill>
              </a:rPr>
              <a:t> И. М. </a:t>
            </a:r>
            <a:r>
              <a:rPr lang="en-US" sz="1300" b="1" dirty="0" err="1">
                <a:solidFill>
                  <a:schemeClr val="tx1">
                    <a:alpha val="80000"/>
                  </a:schemeClr>
                </a:solidFill>
              </a:rPr>
              <a:t>Работа</a:t>
            </a:r>
            <a:r>
              <a:rPr lang="en-US" sz="1300" b="1" dirty="0">
                <a:solidFill>
                  <a:schemeClr val="tx1">
                    <a:alpha val="80000"/>
                  </a:schemeClr>
                </a:solidFill>
              </a:rPr>
              <a:t> </a:t>
            </a:r>
            <a:r>
              <a:rPr lang="en-US" sz="1300" b="1" dirty="0" err="1">
                <a:solidFill>
                  <a:schemeClr val="tx1">
                    <a:alpha val="80000"/>
                  </a:schemeClr>
                </a:solidFill>
              </a:rPr>
              <a:t>психолога</a:t>
            </a:r>
            <a:r>
              <a:rPr lang="en-US" sz="1300" b="1" dirty="0">
                <a:solidFill>
                  <a:schemeClr val="tx1">
                    <a:alpha val="80000"/>
                  </a:schemeClr>
                </a:solidFill>
              </a:rPr>
              <a:t> в </a:t>
            </a:r>
            <a:r>
              <a:rPr lang="en-US" sz="1300" b="1" dirty="0" err="1">
                <a:solidFill>
                  <a:schemeClr val="tx1">
                    <a:alpha val="80000"/>
                  </a:schemeClr>
                </a:solidFill>
              </a:rPr>
              <a:t>кризисных</a:t>
            </a:r>
            <a:r>
              <a:rPr lang="en-US" sz="1300" b="1" dirty="0">
                <a:solidFill>
                  <a:schemeClr val="tx1">
                    <a:alpha val="80000"/>
                  </a:schemeClr>
                </a:solidFill>
              </a:rPr>
              <a:t> </a:t>
            </a:r>
            <a:r>
              <a:rPr lang="en-US" sz="1300" b="1" dirty="0" err="1">
                <a:solidFill>
                  <a:schemeClr val="tx1">
                    <a:alpha val="80000"/>
                  </a:schemeClr>
                </a:solidFill>
              </a:rPr>
              <a:t>службах</a:t>
            </a:r>
            <a:r>
              <a:rPr lang="en-US" sz="1300" b="1" dirty="0">
                <a:solidFill>
                  <a:schemeClr val="tx1">
                    <a:alpha val="80000"/>
                  </a:schemeClr>
                </a:solidFill>
              </a:rPr>
              <a:t>: </a:t>
            </a:r>
            <a:r>
              <a:rPr lang="en-US" sz="1300" b="1" dirty="0" err="1">
                <a:solidFill>
                  <a:schemeClr val="tx1">
                    <a:alpha val="80000"/>
                  </a:schemeClr>
                </a:solidFill>
              </a:rPr>
              <a:t>учебное</a:t>
            </a:r>
            <a:r>
              <a:rPr lang="en-US" sz="1300" b="1" dirty="0">
                <a:solidFill>
                  <a:schemeClr val="tx1">
                    <a:alpha val="80000"/>
                  </a:schemeClr>
                </a:solidFill>
              </a:rPr>
              <a:t> </a:t>
            </a:r>
            <a:r>
              <a:rPr lang="en-US" sz="1300" b="1" dirty="0" err="1">
                <a:solidFill>
                  <a:schemeClr val="tx1">
                    <a:alpha val="80000"/>
                  </a:schemeClr>
                </a:solidFill>
              </a:rPr>
              <a:t>пособие</a:t>
            </a:r>
            <a:r>
              <a:rPr lang="en-US" sz="1300" b="1" dirty="0">
                <a:solidFill>
                  <a:schemeClr val="tx1">
                    <a:alpha val="80000"/>
                  </a:schemeClr>
                </a:solidFill>
              </a:rPr>
              <a:t>. — </a:t>
            </a:r>
            <a:r>
              <a:rPr lang="en-US" sz="1300" b="1" dirty="0" err="1">
                <a:solidFill>
                  <a:schemeClr val="tx1">
                    <a:alpha val="80000"/>
                  </a:schemeClr>
                </a:solidFill>
              </a:rPr>
              <a:t>СПб</a:t>
            </a:r>
            <a:r>
              <a:rPr lang="en-US" sz="1300" b="1" dirty="0">
                <a:solidFill>
                  <a:schemeClr val="tx1">
                    <a:alpha val="80000"/>
                  </a:schemeClr>
                </a:solidFill>
              </a:rPr>
              <a:t>.: </a:t>
            </a:r>
            <a:r>
              <a:rPr lang="en-US" sz="1300" b="1" dirty="0" err="1">
                <a:solidFill>
                  <a:schemeClr val="tx1">
                    <a:alpha val="80000"/>
                  </a:schemeClr>
                </a:solidFill>
              </a:rPr>
              <a:t>СПбГИПСР</a:t>
            </a:r>
            <a:r>
              <a:rPr lang="en-US" sz="1300" b="1" dirty="0">
                <a:solidFill>
                  <a:schemeClr val="tx1">
                    <a:alpha val="80000"/>
                  </a:schemeClr>
                </a:solidFill>
              </a:rPr>
              <a:t>, 2014. — 197 с.</a:t>
            </a:r>
          </a:p>
          <a:p>
            <a:pPr lvl="0">
              <a:spcBef>
                <a:spcPts val="0"/>
              </a:spcBef>
              <a:spcAft>
                <a:spcPts val="600"/>
              </a:spcAft>
            </a:pPr>
            <a:r>
              <a:rPr lang="en-US" sz="1300" b="1" dirty="0" err="1">
                <a:solidFill>
                  <a:schemeClr val="tx1">
                    <a:alpha val="80000"/>
                  </a:schemeClr>
                </a:solidFill>
              </a:rPr>
              <a:t>Психология</a:t>
            </a:r>
            <a:r>
              <a:rPr lang="en-US" sz="1300" b="1" dirty="0">
                <a:solidFill>
                  <a:schemeClr val="tx1">
                    <a:alpha val="80000"/>
                  </a:schemeClr>
                </a:solidFill>
              </a:rPr>
              <a:t> </a:t>
            </a:r>
            <a:r>
              <a:rPr lang="en-US" sz="1300" b="1" dirty="0" err="1">
                <a:solidFill>
                  <a:schemeClr val="tx1">
                    <a:alpha val="80000"/>
                  </a:schemeClr>
                </a:solidFill>
              </a:rPr>
              <a:t>экстремальных</a:t>
            </a:r>
            <a:r>
              <a:rPr lang="en-US" sz="1300" b="1" dirty="0">
                <a:solidFill>
                  <a:schemeClr val="tx1">
                    <a:alpha val="80000"/>
                  </a:schemeClr>
                </a:solidFill>
              </a:rPr>
              <a:t> </a:t>
            </a:r>
            <a:r>
              <a:rPr lang="en-US" sz="1300" b="1" dirty="0" err="1">
                <a:solidFill>
                  <a:schemeClr val="tx1">
                    <a:alpha val="80000"/>
                  </a:schemeClr>
                </a:solidFill>
              </a:rPr>
              <a:t>ситуаций</a:t>
            </a:r>
            <a:r>
              <a:rPr lang="en-US" sz="1300" b="1" dirty="0">
                <a:solidFill>
                  <a:schemeClr val="tx1">
                    <a:alpha val="80000"/>
                  </a:schemeClr>
                </a:solidFill>
              </a:rPr>
              <a:t> / </a:t>
            </a:r>
            <a:r>
              <a:rPr lang="en-US" sz="1300" b="1" dirty="0" err="1">
                <a:solidFill>
                  <a:schemeClr val="tx1">
                    <a:alpha val="80000"/>
                  </a:schemeClr>
                </a:solidFill>
              </a:rPr>
              <a:t>Под</a:t>
            </a:r>
            <a:r>
              <a:rPr lang="en-US" sz="1300" b="1" dirty="0">
                <a:solidFill>
                  <a:schemeClr val="tx1">
                    <a:alpha val="80000"/>
                  </a:schemeClr>
                </a:solidFill>
              </a:rPr>
              <a:t> </a:t>
            </a:r>
            <a:r>
              <a:rPr lang="en-US" sz="1300" b="1" dirty="0" err="1">
                <a:solidFill>
                  <a:schemeClr val="tx1">
                    <a:alpha val="80000"/>
                  </a:schemeClr>
                </a:solidFill>
              </a:rPr>
              <a:t>ред</a:t>
            </a:r>
            <a:r>
              <a:rPr lang="en-US" sz="1300" b="1" dirty="0">
                <a:solidFill>
                  <a:schemeClr val="tx1">
                    <a:alpha val="80000"/>
                  </a:schemeClr>
                </a:solidFill>
              </a:rPr>
              <a:t>. В.В. </a:t>
            </a:r>
            <a:r>
              <a:rPr lang="en-US" sz="1300" b="1" dirty="0" err="1">
                <a:solidFill>
                  <a:schemeClr val="tx1">
                    <a:alpha val="80000"/>
                  </a:schemeClr>
                </a:solidFill>
              </a:rPr>
              <a:t>Рубцова</a:t>
            </a:r>
            <a:r>
              <a:rPr lang="en-US" sz="1300" b="1" dirty="0">
                <a:solidFill>
                  <a:schemeClr val="tx1">
                    <a:alpha val="80000"/>
                  </a:schemeClr>
                </a:solidFill>
              </a:rPr>
              <a:t>. – М.: </a:t>
            </a:r>
            <a:r>
              <a:rPr lang="en-US" sz="1300" b="1" dirty="0" err="1">
                <a:solidFill>
                  <a:schemeClr val="tx1">
                    <a:alpha val="80000"/>
                  </a:schemeClr>
                </a:solidFill>
              </a:rPr>
              <a:t>Психологический</a:t>
            </a:r>
            <a:r>
              <a:rPr lang="en-US" sz="1300" b="1" dirty="0">
                <a:solidFill>
                  <a:schemeClr val="tx1">
                    <a:alpha val="80000"/>
                  </a:schemeClr>
                </a:solidFill>
              </a:rPr>
              <a:t> </a:t>
            </a:r>
            <a:r>
              <a:rPr lang="en-US" sz="1300" b="1" dirty="0" err="1">
                <a:solidFill>
                  <a:schemeClr val="tx1">
                    <a:alpha val="80000"/>
                  </a:schemeClr>
                </a:solidFill>
              </a:rPr>
              <a:t>ин</a:t>
            </a:r>
            <a:r>
              <a:rPr lang="en-US" sz="1300" b="1" dirty="0">
                <a:solidFill>
                  <a:schemeClr val="tx1">
                    <a:alpha val="80000"/>
                  </a:schemeClr>
                </a:solidFill>
              </a:rPr>
              <a:t>-т РАО, 2008. – 304 с.</a:t>
            </a:r>
          </a:p>
          <a:p>
            <a:pPr lvl="0">
              <a:spcBef>
                <a:spcPts val="0"/>
              </a:spcBef>
              <a:spcAft>
                <a:spcPts val="600"/>
              </a:spcAft>
            </a:pPr>
            <a:r>
              <a:rPr lang="en-US" sz="1300" b="1" dirty="0" err="1">
                <a:solidFill>
                  <a:schemeClr val="tx1">
                    <a:alpha val="80000"/>
                  </a:schemeClr>
                </a:solidFill>
              </a:rPr>
              <a:t>Рогачева</a:t>
            </a:r>
            <a:r>
              <a:rPr lang="en-US" sz="1300" b="1" dirty="0">
                <a:solidFill>
                  <a:schemeClr val="tx1">
                    <a:alpha val="80000"/>
                  </a:schemeClr>
                </a:solidFill>
              </a:rPr>
              <a:t> Т.В., </a:t>
            </a:r>
            <a:r>
              <a:rPr lang="en-US" sz="1300" b="1" dirty="0" err="1">
                <a:solidFill>
                  <a:schemeClr val="tx1">
                    <a:alpha val="80000"/>
                  </a:schemeClr>
                </a:solidFill>
              </a:rPr>
              <a:t>Залевский</a:t>
            </a:r>
            <a:r>
              <a:rPr lang="en-US" sz="1300" b="1" dirty="0">
                <a:solidFill>
                  <a:schemeClr val="tx1">
                    <a:alpha val="80000"/>
                  </a:schemeClr>
                </a:solidFill>
              </a:rPr>
              <a:t> Г.В., </a:t>
            </a:r>
            <a:r>
              <a:rPr lang="en-US" sz="1300" b="1" dirty="0" err="1">
                <a:solidFill>
                  <a:schemeClr val="tx1">
                    <a:alpha val="80000"/>
                  </a:schemeClr>
                </a:solidFill>
              </a:rPr>
              <a:t>Левицкая</a:t>
            </a:r>
            <a:r>
              <a:rPr lang="en-US" sz="1300" b="1" dirty="0">
                <a:solidFill>
                  <a:schemeClr val="tx1">
                    <a:alpha val="80000"/>
                  </a:schemeClr>
                </a:solidFill>
              </a:rPr>
              <a:t> Т.Е. </a:t>
            </a:r>
            <a:r>
              <a:rPr lang="en-US" sz="1300" b="1" dirty="0" err="1">
                <a:solidFill>
                  <a:schemeClr val="tx1">
                    <a:alpha val="80000"/>
                  </a:schemeClr>
                </a:solidFill>
              </a:rPr>
              <a:t>Психология</a:t>
            </a:r>
            <a:r>
              <a:rPr lang="en-US" sz="1300" b="1" dirty="0">
                <a:solidFill>
                  <a:schemeClr val="tx1">
                    <a:alpha val="80000"/>
                  </a:schemeClr>
                </a:solidFill>
              </a:rPr>
              <a:t> </a:t>
            </a:r>
            <a:r>
              <a:rPr lang="en-US" sz="1300" b="1" dirty="0" err="1">
                <a:solidFill>
                  <a:schemeClr val="tx1">
                    <a:alpha val="80000"/>
                  </a:schemeClr>
                </a:solidFill>
              </a:rPr>
              <a:t>экстремальных</a:t>
            </a:r>
            <a:r>
              <a:rPr lang="en-US" sz="1300" b="1" dirty="0">
                <a:solidFill>
                  <a:schemeClr val="tx1">
                    <a:alpha val="80000"/>
                  </a:schemeClr>
                </a:solidFill>
              </a:rPr>
              <a:t> </a:t>
            </a:r>
            <a:r>
              <a:rPr lang="en-US" sz="1300" b="1" dirty="0" err="1">
                <a:solidFill>
                  <a:schemeClr val="tx1">
                    <a:alpha val="80000"/>
                  </a:schemeClr>
                </a:solidFill>
              </a:rPr>
              <a:t>ситуаций</a:t>
            </a:r>
            <a:r>
              <a:rPr lang="en-US" sz="1300" b="1" dirty="0">
                <a:solidFill>
                  <a:schemeClr val="tx1">
                    <a:alpha val="80000"/>
                  </a:schemeClr>
                </a:solidFill>
              </a:rPr>
              <a:t> и </a:t>
            </a:r>
            <a:r>
              <a:rPr lang="en-US" sz="1300" b="1" dirty="0" err="1">
                <a:solidFill>
                  <a:schemeClr val="tx1">
                    <a:alpha val="80000"/>
                  </a:schemeClr>
                </a:solidFill>
              </a:rPr>
              <a:t>состояний</a:t>
            </a:r>
            <a:r>
              <a:rPr lang="en-US" sz="1300" b="1" dirty="0">
                <a:solidFill>
                  <a:schemeClr val="tx1">
                    <a:alpha val="80000"/>
                  </a:schemeClr>
                </a:solidFill>
              </a:rPr>
              <a:t>: </a:t>
            </a:r>
            <a:r>
              <a:rPr lang="en-US" sz="1300" b="1" dirty="0" err="1">
                <a:solidFill>
                  <a:schemeClr val="tx1">
                    <a:alpha val="80000"/>
                  </a:schemeClr>
                </a:solidFill>
              </a:rPr>
              <a:t>учеб</a:t>
            </a:r>
            <a:r>
              <a:rPr lang="en-US" sz="1300" b="1" dirty="0">
                <a:solidFill>
                  <a:schemeClr val="tx1">
                    <a:alpha val="80000"/>
                  </a:schemeClr>
                </a:solidFill>
              </a:rPr>
              <a:t>. </a:t>
            </a:r>
            <a:r>
              <a:rPr lang="en-US" sz="1300" b="1" dirty="0" err="1">
                <a:solidFill>
                  <a:schemeClr val="tx1">
                    <a:alpha val="80000"/>
                  </a:schemeClr>
                </a:solidFill>
              </a:rPr>
              <a:t>пособие</a:t>
            </a:r>
            <a:r>
              <a:rPr lang="en-US" sz="1300" b="1" dirty="0">
                <a:solidFill>
                  <a:schemeClr val="tx1">
                    <a:alpha val="80000"/>
                  </a:schemeClr>
                </a:solidFill>
              </a:rPr>
              <a:t>. – </a:t>
            </a:r>
            <a:r>
              <a:rPr lang="en-US" sz="1300" b="1" dirty="0" err="1">
                <a:solidFill>
                  <a:schemeClr val="tx1">
                    <a:alpha val="80000"/>
                  </a:schemeClr>
                </a:solidFill>
              </a:rPr>
              <a:t>Томск</a:t>
            </a:r>
            <a:r>
              <a:rPr lang="en-US" sz="1300" b="1" dirty="0">
                <a:solidFill>
                  <a:schemeClr val="tx1">
                    <a:alpha val="80000"/>
                  </a:schemeClr>
                </a:solidFill>
              </a:rPr>
              <a:t>: </a:t>
            </a:r>
            <a:r>
              <a:rPr lang="en-US" sz="1300" b="1" dirty="0" err="1">
                <a:solidFill>
                  <a:schemeClr val="tx1">
                    <a:alpha val="80000"/>
                  </a:schemeClr>
                </a:solidFill>
              </a:rPr>
              <a:t>Издательский</a:t>
            </a:r>
            <a:r>
              <a:rPr lang="en-US" sz="1300" b="1" dirty="0">
                <a:solidFill>
                  <a:schemeClr val="tx1">
                    <a:alpha val="80000"/>
                  </a:schemeClr>
                </a:solidFill>
              </a:rPr>
              <a:t> </a:t>
            </a:r>
            <a:r>
              <a:rPr lang="en-US" sz="1300" b="1" dirty="0" err="1">
                <a:solidFill>
                  <a:schemeClr val="tx1">
                    <a:alpha val="80000"/>
                  </a:schemeClr>
                </a:solidFill>
              </a:rPr>
              <a:t>Дом</a:t>
            </a:r>
            <a:r>
              <a:rPr lang="en-US" sz="1300" b="1" dirty="0">
                <a:solidFill>
                  <a:schemeClr val="tx1">
                    <a:alpha val="80000"/>
                  </a:schemeClr>
                </a:solidFill>
              </a:rPr>
              <a:t> ТГУ, 2015. – 276 с.</a:t>
            </a:r>
          </a:p>
          <a:p>
            <a:pPr lvl="0">
              <a:spcBef>
                <a:spcPts val="0"/>
              </a:spcBef>
              <a:spcAft>
                <a:spcPts val="600"/>
              </a:spcAft>
            </a:pPr>
            <a:r>
              <a:rPr lang="en-US" sz="1300" b="1" dirty="0" err="1">
                <a:solidFill>
                  <a:schemeClr val="tx1">
                    <a:alpha val="80000"/>
                  </a:schemeClr>
                </a:solidFill>
              </a:rPr>
              <a:t>Попова</a:t>
            </a:r>
            <a:r>
              <a:rPr lang="en-US" sz="1300" b="1" dirty="0">
                <a:solidFill>
                  <a:schemeClr val="tx1">
                    <a:alpha val="80000"/>
                  </a:schemeClr>
                </a:solidFill>
              </a:rPr>
              <a:t> Р.Р. </a:t>
            </a:r>
            <a:r>
              <a:rPr lang="en-US" sz="1300" b="1" dirty="0" err="1">
                <a:solidFill>
                  <a:schemeClr val="tx1">
                    <a:alpha val="80000"/>
                  </a:schemeClr>
                </a:solidFill>
              </a:rPr>
              <a:t>Психологическая</a:t>
            </a:r>
            <a:r>
              <a:rPr lang="en-US" sz="1300" b="1" dirty="0">
                <a:solidFill>
                  <a:schemeClr val="tx1">
                    <a:alpha val="80000"/>
                  </a:schemeClr>
                </a:solidFill>
              </a:rPr>
              <a:t> </a:t>
            </a:r>
            <a:r>
              <a:rPr lang="en-US" sz="1300" b="1" dirty="0" err="1">
                <a:solidFill>
                  <a:schemeClr val="tx1">
                    <a:alpha val="80000"/>
                  </a:schemeClr>
                </a:solidFill>
              </a:rPr>
              <a:t>помощь</a:t>
            </a:r>
            <a:r>
              <a:rPr lang="en-US" sz="1300" b="1" dirty="0">
                <a:solidFill>
                  <a:schemeClr val="tx1">
                    <a:alpha val="80000"/>
                  </a:schemeClr>
                </a:solidFill>
              </a:rPr>
              <a:t> в </a:t>
            </a:r>
            <a:r>
              <a:rPr lang="en-US" sz="1300" b="1" dirty="0" err="1">
                <a:solidFill>
                  <a:schemeClr val="tx1">
                    <a:alpha val="80000"/>
                  </a:schemeClr>
                </a:solidFill>
              </a:rPr>
              <a:t>кризисных</a:t>
            </a:r>
            <a:r>
              <a:rPr lang="en-US" sz="1300" b="1" dirty="0">
                <a:solidFill>
                  <a:schemeClr val="tx1">
                    <a:alpha val="80000"/>
                  </a:schemeClr>
                </a:solidFill>
              </a:rPr>
              <a:t> и </a:t>
            </a:r>
            <a:r>
              <a:rPr lang="en-US" sz="1300" b="1" dirty="0" err="1">
                <a:solidFill>
                  <a:schemeClr val="tx1">
                    <a:alpha val="80000"/>
                  </a:schemeClr>
                </a:solidFill>
              </a:rPr>
              <a:t>чрезвычайных</a:t>
            </a:r>
            <a:r>
              <a:rPr lang="en-US" sz="1300" b="1" dirty="0">
                <a:solidFill>
                  <a:schemeClr val="tx1">
                    <a:alpha val="80000"/>
                  </a:schemeClr>
                </a:solidFill>
              </a:rPr>
              <a:t> </a:t>
            </a:r>
            <a:r>
              <a:rPr lang="en-US" sz="1300" b="1" dirty="0" err="1">
                <a:solidFill>
                  <a:schemeClr val="tx1">
                    <a:alpha val="80000"/>
                  </a:schemeClr>
                </a:solidFill>
              </a:rPr>
              <a:t>ситуациях</a:t>
            </a:r>
            <a:r>
              <a:rPr lang="en-US" sz="1300" b="1" dirty="0">
                <a:solidFill>
                  <a:schemeClr val="tx1">
                    <a:alpha val="80000"/>
                  </a:schemeClr>
                </a:solidFill>
              </a:rPr>
              <a:t>: </a:t>
            </a:r>
            <a:r>
              <a:rPr lang="en-US" sz="1300" b="1" dirty="0" err="1">
                <a:solidFill>
                  <a:schemeClr val="tx1">
                    <a:alpha val="80000"/>
                  </a:schemeClr>
                </a:solidFill>
              </a:rPr>
              <a:t>Учебное</a:t>
            </a:r>
            <a:r>
              <a:rPr lang="en-US" sz="1300" b="1" dirty="0">
                <a:solidFill>
                  <a:schemeClr val="tx1">
                    <a:alpha val="80000"/>
                  </a:schemeClr>
                </a:solidFill>
              </a:rPr>
              <a:t> </a:t>
            </a:r>
            <a:r>
              <a:rPr lang="en-US" sz="1300" b="1" dirty="0" err="1">
                <a:solidFill>
                  <a:schemeClr val="tx1">
                    <a:alpha val="80000"/>
                  </a:schemeClr>
                </a:solidFill>
              </a:rPr>
              <a:t>пособие</a:t>
            </a:r>
            <a:r>
              <a:rPr lang="en-US" sz="1300" b="1" dirty="0">
                <a:solidFill>
                  <a:schemeClr val="tx1">
                    <a:alpha val="80000"/>
                  </a:schemeClr>
                </a:solidFill>
              </a:rPr>
              <a:t>. – </a:t>
            </a:r>
            <a:r>
              <a:rPr lang="en-US" sz="1300" b="1" dirty="0" err="1">
                <a:solidFill>
                  <a:schemeClr val="tx1">
                    <a:alpha val="80000"/>
                  </a:schemeClr>
                </a:solidFill>
              </a:rPr>
              <a:t>Казань</a:t>
            </a:r>
            <a:r>
              <a:rPr lang="en-US" sz="1300" b="1" dirty="0">
                <a:solidFill>
                  <a:schemeClr val="tx1">
                    <a:alpha val="80000"/>
                  </a:schemeClr>
                </a:solidFill>
              </a:rPr>
              <a:t>: </a:t>
            </a:r>
            <a:r>
              <a:rPr lang="en-US" sz="1300" b="1" dirty="0" err="1">
                <a:solidFill>
                  <a:schemeClr val="tx1">
                    <a:alpha val="80000"/>
                  </a:schemeClr>
                </a:solidFill>
              </a:rPr>
              <a:t>Издательство</a:t>
            </a:r>
            <a:r>
              <a:rPr lang="en-US" sz="1300" b="1" dirty="0">
                <a:solidFill>
                  <a:schemeClr val="tx1">
                    <a:alpha val="80000"/>
                  </a:schemeClr>
                </a:solidFill>
              </a:rPr>
              <a:t> </a:t>
            </a:r>
            <a:r>
              <a:rPr lang="en-US" sz="1300" b="1" dirty="0" err="1">
                <a:solidFill>
                  <a:schemeClr val="tx1">
                    <a:alpha val="80000"/>
                  </a:schemeClr>
                </a:solidFill>
              </a:rPr>
              <a:t>Казанского</a:t>
            </a:r>
            <a:r>
              <a:rPr lang="en-US" sz="1300" b="1" dirty="0">
                <a:solidFill>
                  <a:schemeClr val="tx1">
                    <a:alpha val="80000"/>
                  </a:schemeClr>
                </a:solidFill>
              </a:rPr>
              <a:t> </a:t>
            </a:r>
            <a:r>
              <a:rPr lang="en-US" sz="1300" b="1" dirty="0" err="1">
                <a:solidFill>
                  <a:schemeClr val="tx1">
                    <a:alpha val="80000"/>
                  </a:schemeClr>
                </a:solidFill>
              </a:rPr>
              <a:t>ун-та</a:t>
            </a:r>
            <a:r>
              <a:rPr lang="en-US" sz="1300" b="1" dirty="0">
                <a:solidFill>
                  <a:schemeClr val="tx1">
                    <a:alpha val="80000"/>
                  </a:schemeClr>
                </a:solidFill>
              </a:rPr>
              <a:t>, 2013. -135 с. </a:t>
            </a:r>
          </a:p>
          <a:p>
            <a:pPr lvl="0">
              <a:spcBef>
                <a:spcPts val="0"/>
              </a:spcBef>
              <a:spcAft>
                <a:spcPts val="600"/>
              </a:spcAft>
            </a:pPr>
            <a:r>
              <a:rPr lang="en-US" sz="1300" b="1" cap="all" dirty="0">
                <a:solidFill>
                  <a:schemeClr val="tx1">
                    <a:alpha val="80000"/>
                  </a:schemeClr>
                </a:solidFill>
              </a:rPr>
              <a:t>S</a:t>
            </a:r>
            <a:r>
              <a:rPr lang="en-US" sz="1300" b="1" dirty="0">
                <a:solidFill>
                  <a:schemeClr val="tx1">
                    <a:alpha val="80000"/>
                  </a:schemeClr>
                </a:solidFill>
              </a:rPr>
              <a:t>anderson</a:t>
            </a:r>
            <a:r>
              <a:rPr lang="en-US" sz="1300" b="1" cap="all" dirty="0">
                <a:solidFill>
                  <a:schemeClr val="tx1">
                    <a:alpha val="80000"/>
                  </a:schemeClr>
                </a:solidFill>
              </a:rPr>
              <a:t> a., </a:t>
            </a:r>
            <a:r>
              <a:rPr lang="en-US" sz="1300" b="1" cap="all" dirty="0" err="1">
                <a:solidFill>
                  <a:schemeClr val="tx1">
                    <a:alpha val="80000"/>
                  </a:schemeClr>
                </a:solidFill>
              </a:rPr>
              <a:t>s</a:t>
            </a:r>
            <a:r>
              <a:rPr lang="en-US" sz="1300" b="1" dirty="0" err="1">
                <a:solidFill>
                  <a:schemeClr val="tx1">
                    <a:alpha val="80000"/>
                  </a:schemeClr>
                </a:solidFill>
              </a:rPr>
              <a:t>afdar</a:t>
            </a:r>
            <a:r>
              <a:rPr lang="en-US" sz="1300" b="1" dirty="0">
                <a:solidFill>
                  <a:schemeClr val="tx1">
                    <a:alpha val="80000"/>
                  </a:schemeClr>
                </a:solidFill>
              </a:rPr>
              <a:t> </a:t>
            </a:r>
            <a:r>
              <a:rPr lang="en-US" sz="1300" b="1" cap="all" dirty="0">
                <a:solidFill>
                  <a:schemeClr val="tx1">
                    <a:alpha val="80000"/>
                  </a:schemeClr>
                </a:solidFill>
              </a:rPr>
              <a:t>S.</a:t>
            </a:r>
            <a:r>
              <a:rPr lang="en-US" sz="1300" b="1" dirty="0">
                <a:solidFill>
                  <a:schemeClr val="tx1">
                    <a:alpha val="80000"/>
                  </a:schemeClr>
                </a:solidFill>
              </a:rPr>
              <a:t> </a:t>
            </a:r>
            <a:r>
              <a:rPr lang="en-US" sz="1300" b="1" cap="all" dirty="0">
                <a:solidFill>
                  <a:schemeClr val="tx1">
                    <a:alpha val="80000"/>
                  </a:schemeClr>
                </a:solidFill>
              </a:rPr>
              <a:t>S</a:t>
            </a:r>
            <a:r>
              <a:rPr lang="en-US" sz="1300" b="1" dirty="0">
                <a:solidFill>
                  <a:schemeClr val="tx1">
                    <a:alpha val="80000"/>
                  </a:schemeClr>
                </a:solidFill>
              </a:rPr>
              <a:t>ocial psychology</a:t>
            </a:r>
            <a:r>
              <a:rPr lang="en-US" sz="1300" b="1" cap="all" dirty="0">
                <a:solidFill>
                  <a:schemeClr val="tx1">
                    <a:alpha val="80000"/>
                  </a:schemeClr>
                </a:solidFill>
              </a:rPr>
              <a:t>. - u</a:t>
            </a:r>
            <a:r>
              <a:rPr lang="en-US" sz="1300" b="1" dirty="0">
                <a:solidFill>
                  <a:schemeClr val="tx1">
                    <a:alpha val="80000"/>
                  </a:schemeClr>
                </a:solidFill>
              </a:rPr>
              <a:t>niversity of Guelph. Wiley-sons. Canada. Ltd</a:t>
            </a:r>
          </a:p>
          <a:p>
            <a:pPr>
              <a:spcBef>
                <a:spcPts val="0"/>
              </a:spcBef>
              <a:spcAft>
                <a:spcPts val="600"/>
              </a:spcAft>
            </a:pPr>
            <a:r>
              <a:rPr lang="en-US" sz="1300" b="1" u="sng" dirty="0" err="1">
                <a:solidFill>
                  <a:schemeClr val="tx1">
                    <a:alpha val="80000"/>
                  </a:schemeClr>
                </a:solidFill>
                <a:effectLst>
                  <a:outerShdw blurRad="38100" dist="38100" dir="2700000" algn="tl">
                    <a:srgbClr val="000000">
                      <a:alpha val="43137"/>
                    </a:srgbClr>
                  </a:outerShdw>
                </a:effectLst>
              </a:rPr>
              <a:t>Дополнительная</a:t>
            </a:r>
            <a:r>
              <a:rPr lang="en-US" sz="1300" b="1" u="sng" dirty="0">
                <a:solidFill>
                  <a:schemeClr val="tx1">
                    <a:alpha val="80000"/>
                  </a:schemeClr>
                </a:solidFill>
                <a:effectLst>
                  <a:outerShdw blurRad="38100" dist="38100" dir="2700000" algn="tl">
                    <a:srgbClr val="000000">
                      <a:alpha val="43137"/>
                    </a:srgbClr>
                  </a:outerShdw>
                </a:effectLst>
              </a:rPr>
              <a:t>: </a:t>
            </a:r>
          </a:p>
          <a:p>
            <a:pPr lvl="0">
              <a:spcBef>
                <a:spcPts val="0"/>
              </a:spcBef>
              <a:spcAft>
                <a:spcPts val="600"/>
              </a:spcAft>
            </a:pPr>
            <a:r>
              <a:rPr lang="en-US" sz="1300" b="1" dirty="0" err="1">
                <a:solidFill>
                  <a:schemeClr val="tx1">
                    <a:alpha val="80000"/>
                  </a:schemeClr>
                </a:solidFill>
              </a:rPr>
              <a:t>Семенова</a:t>
            </a:r>
            <a:r>
              <a:rPr lang="en-US" sz="1300" b="1" dirty="0">
                <a:solidFill>
                  <a:schemeClr val="tx1">
                    <a:alpha val="80000"/>
                  </a:schemeClr>
                </a:solidFill>
              </a:rPr>
              <a:t> И. А. </a:t>
            </a:r>
            <a:r>
              <a:rPr lang="en-US" sz="1300" b="1" dirty="0" err="1">
                <a:solidFill>
                  <a:schemeClr val="tx1">
                    <a:alpha val="80000"/>
                  </a:schemeClr>
                </a:solidFill>
              </a:rPr>
              <a:t>Психология</a:t>
            </a:r>
            <a:r>
              <a:rPr lang="en-US" sz="1300" b="1" dirty="0">
                <a:solidFill>
                  <a:schemeClr val="tx1">
                    <a:alpha val="80000"/>
                  </a:schemeClr>
                </a:solidFill>
              </a:rPr>
              <a:t> </a:t>
            </a:r>
            <a:r>
              <a:rPr lang="en-US" sz="1300" b="1" dirty="0" err="1">
                <a:solidFill>
                  <a:schemeClr val="tx1">
                    <a:alpha val="80000"/>
                  </a:schemeClr>
                </a:solidFill>
              </a:rPr>
              <a:t>экстремальных</a:t>
            </a:r>
            <a:r>
              <a:rPr lang="en-US" sz="1300" b="1" dirty="0">
                <a:solidFill>
                  <a:schemeClr val="tx1">
                    <a:alpha val="80000"/>
                  </a:schemeClr>
                </a:solidFill>
              </a:rPr>
              <a:t> </a:t>
            </a:r>
            <a:r>
              <a:rPr lang="en-US" sz="1300" b="1" dirty="0" err="1">
                <a:solidFill>
                  <a:schemeClr val="tx1">
                    <a:alpha val="80000"/>
                  </a:schemeClr>
                </a:solidFill>
              </a:rPr>
              <a:t>ситуаций</a:t>
            </a:r>
            <a:r>
              <a:rPr lang="en-US" sz="1300" b="1" dirty="0">
                <a:solidFill>
                  <a:schemeClr val="tx1">
                    <a:alpha val="80000"/>
                  </a:schemeClr>
                </a:solidFill>
              </a:rPr>
              <a:t>: </a:t>
            </a:r>
            <a:r>
              <a:rPr lang="en-US" sz="1300" b="1" dirty="0" err="1">
                <a:solidFill>
                  <a:schemeClr val="tx1">
                    <a:alpha val="80000"/>
                  </a:schemeClr>
                </a:solidFill>
              </a:rPr>
              <a:t>учеб</a:t>
            </a:r>
            <a:r>
              <a:rPr lang="en-US" sz="1300" b="1" dirty="0">
                <a:solidFill>
                  <a:schemeClr val="tx1">
                    <a:alpha val="80000"/>
                  </a:schemeClr>
                </a:solidFill>
              </a:rPr>
              <a:t>. </a:t>
            </a:r>
            <a:r>
              <a:rPr lang="en-US" sz="1300" b="1" dirty="0" err="1">
                <a:solidFill>
                  <a:schemeClr val="tx1">
                    <a:alpha val="80000"/>
                  </a:schemeClr>
                </a:solidFill>
              </a:rPr>
              <a:t>пособие</a:t>
            </a:r>
            <a:r>
              <a:rPr lang="en-US" sz="1300" b="1" dirty="0">
                <a:solidFill>
                  <a:schemeClr val="tx1">
                    <a:alpha val="80000"/>
                  </a:schemeClr>
                </a:solidFill>
              </a:rPr>
              <a:t>. – </a:t>
            </a:r>
            <a:r>
              <a:rPr lang="en-US" sz="1300" b="1" dirty="0" err="1">
                <a:solidFill>
                  <a:schemeClr val="tx1">
                    <a:alpha val="80000"/>
                  </a:schemeClr>
                </a:solidFill>
              </a:rPr>
              <a:t>Ульяновск</a:t>
            </a:r>
            <a:r>
              <a:rPr lang="en-US" sz="1300" b="1" dirty="0">
                <a:solidFill>
                  <a:schemeClr val="tx1">
                    <a:alpha val="80000"/>
                  </a:schemeClr>
                </a:solidFill>
              </a:rPr>
              <a:t>: УВАУ ГА(И), 2012. - 138 с. </a:t>
            </a:r>
          </a:p>
          <a:p>
            <a:pPr lvl="0">
              <a:spcBef>
                <a:spcPts val="0"/>
              </a:spcBef>
              <a:spcAft>
                <a:spcPts val="600"/>
              </a:spcAft>
            </a:pPr>
            <a:r>
              <a:rPr lang="en-US" sz="1300" b="1" dirty="0" err="1">
                <a:solidFill>
                  <a:schemeClr val="tx1">
                    <a:alpha val="80000"/>
                  </a:schemeClr>
                </a:solidFill>
              </a:rPr>
              <a:t>Малкина-Пых</a:t>
            </a:r>
            <a:r>
              <a:rPr lang="en-US" sz="1300" b="1" dirty="0">
                <a:solidFill>
                  <a:schemeClr val="tx1">
                    <a:alpha val="80000"/>
                  </a:schemeClr>
                </a:solidFill>
              </a:rPr>
              <a:t> И. Г. </a:t>
            </a:r>
            <a:r>
              <a:rPr lang="en-US" sz="1300" b="1" dirty="0" err="1">
                <a:solidFill>
                  <a:schemeClr val="tx1">
                    <a:alpha val="80000"/>
                  </a:schemeClr>
                </a:solidFill>
              </a:rPr>
              <a:t>Психологическая</a:t>
            </a:r>
            <a:r>
              <a:rPr lang="en-US" sz="1300" b="1" dirty="0">
                <a:solidFill>
                  <a:schemeClr val="tx1">
                    <a:alpha val="80000"/>
                  </a:schemeClr>
                </a:solidFill>
              </a:rPr>
              <a:t> </a:t>
            </a:r>
            <a:r>
              <a:rPr lang="en-US" sz="1300" b="1" dirty="0" err="1">
                <a:solidFill>
                  <a:schemeClr val="tx1">
                    <a:alpha val="80000"/>
                  </a:schemeClr>
                </a:solidFill>
              </a:rPr>
              <a:t>помощь</a:t>
            </a:r>
            <a:r>
              <a:rPr lang="en-US" sz="1300" b="1" dirty="0">
                <a:solidFill>
                  <a:schemeClr val="tx1">
                    <a:alpha val="80000"/>
                  </a:schemeClr>
                </a:solidFill>
              </a:rPr>
              <a:t> в </a:t>
            </a:r>
            <a:r>
              <a:rPr lang="en-US" sz="1300" b="1" dirty="0" err="1">
                <a:solidFill>
                  <a:schemeClr val="tx1">
                    <a:alpha val="80000"/>
                  </a:schemeClr>
                </a:solidFill>
              </a:rPr>
              <a:t>кризисных</a:t>
            </a:r>
            <a:r>
              <a:rPr lang="en-US" sz="1300" b="1" dirty="0">
                <a:solidFill>
                  <a:schemeClr val="tx1">
                    <a:alpha val="80000"/>
                  </a:schemeClr>
                </a:solidFill>
              </a:rPr>
              <a:t> </a:t>
            </a:r>
            <a:r>
              <a:rPr lang="en-US" sz="1300" b="1" dirty="0" err="1">
                <a:solidFill>
                  <a:schemeClr val="tx1">
                    <a:alpha val="80000"/>
                  </a:schemeClr>
                </a:solidFill>
              </a:rPr>
              <a:t>ситуациях</a:t>
            </a:r>
            <a:r>
              <a:rPr lang="en-US" sz="1300" b="1" dirty="0">
                <a:solidFill>
                  <a:schemeClr val="tx1">
                    <a:alpha val="80000"/>
                  </a:schemeClr>
                </a:solidFill>
              </a:rPr>
              <a:t>. – М.: </a:t>
            </a:r>
            <a:r>
              <a:rPr lang="en-US" sz="1300" b="1" dirty="0" err="1">
                <a:solidFill>
                  <a:schemeClr val="tx1">
                    <a:alpha val="80000"/>
                  </a:schemeClr>
                </a:solidFill>
              </a:rPr>
              <a:t>Изд-во</a:t>
            </a:r>
            <a:r>
              <a:rPr lang="en-US" sz="1300" b="1" dirty="0">
                <a:solidFill>
                  <a:schemeClr val="tx1">
                    <a:alpha val="80000"/>
                  </a:schemeClr>
                </a:solidFill>
              </a:rPr>
              <a:t> </a:t>
            </a:r>
            <a:r>
              <a:rPr lang="en-US" sz="1300" b="1" dirty="0" err="1">
                <a:solidFill>
                  <a:schemeClr val="tx1">
                    <a:alpha val="80000"/>
                  </a:schemeClr>
                </a:solidFill>
              </a:rPr>
              <a:t>Эксмо</a:t>
            </a:r>
            <a:r>
              <a:rPr lang="en-US" sz="1300" b="1" dirty="0">
                <a:solidFill>
                  <a:schemeClr val="tx1">
                    <a:alpha val="80000"/>
                  </a:schemeClr>
                </a:solidFill>
              </a:rPr>
              <a:t>, 2005. – 960 с. (</a:t>
            </a:r>
            <a:r>
              <a:rPr lang="en-US" sz="1300" b="1" dirty="0" err="1">
                <a:solidFill>
                  <a:schemeClr val="tx1">
                    <a:alpha val="80000"/>
                  </a:schemeClr>
                </a:solidFill>
              </a:rPr>
              <a:t>Справочник</a:t>
            </a:r>
            <a:r>
              <a:rPr lang="en-US" sz="1300" b="1" dirty="0">
                <a:solidFill>
                  <a:schemeClr val="tx1">
                    <a:alpha val="80000"/>
                  </a:schemeClr>
                </a:solidFill>
              </a:rPr>
              <a:t> </a:t>
            </a:r>
            <a:r>
              <a:rPr lang="en-US" sz="1300" b="1" dirty="0" err="1">
                <a:solidFill>
                  <a:schemeClr val="tx1">
                    <a:alpha val="80000"/>
                  </a:schemeClr>
                </a:solidFill>
              </a:rPr>
              <a:t>практического</a:t>
            </a:r>
            <a:r>
              <a:rPr lang="en-US" sz="1300" b="1" dirty="0">
                <a:solidFill>
                  <a:schemeClr val="tx1">
                    <a:alpha val="80000"/>
                  </a:schemeClr>
                </a:solidFill>
              </a:rPr>
              <a:t> </a:t>
            </a:r>
            <a:r>
              <a:rPr lang="en-US" sz="1300" b="1" dirty="0" err="1">
                <a:solidFill>
                  <a:schemeClr val="tx1">
                    <a:alpha val="80000"/>
                  </a:schemeClr>
                </a:solidFill>
              </a:rPr>
              <a:t>психолога</a:t>
            </a:r>
            <a:r>
              <a:rPr lang="en-US" sz="1300" b="1" dirty="0">
                <a:solidFill>
                  <a:schemeClr val="tx1">
                    <a:alpha val="80000"/>
                  </a:schemeClr>
                </a:solidFill>
              </a:rPr>
              <a:t>).</a:t>
            </a:r>
          </a:p>
          <a:p>
            <a:pPr lvl="0">
              <a:spcBef>
                <a:spcPts val="0"/>
              </a:spcBef>
              <a:spcAft>
                <a:spcPts val="600"/>
              </a:spcAft>
            </a:pPr>
            <a:r>
              <a:rPr lang="en-US" sz="1300" b="1" dirty="0" err="1">
                <a:solidFill>
                  <a:schemeClr val="tx1">
                    <a:alpha val="80000"/>
                  </a:schemeClr>
                </a:solidFill>
              </a:rPr>
              <a:t>Тимченко</a:t>
            </a:r>
            <a:r>
              <a:rPr lang="en-US" sz="1300" b="1" dirty="0">
                <a:solidFill>
                  <a:schemeClr val="tx1">
                    <a:alpha val="80000"/>
                  </a:schemeClr>
                </a:solidFill>
              </a:rPr>
              <a:t> А. В. </a:t>
            </a:r>
            <a:r>
              <a:rPr lang="en-US" sz="1300" b="1" dirty="0" err="1">
                <a:solidFill>
                  <a:schemeClr val="tx1">
                    <a:alpha val="80000"/>
                  </a:schemeClr>
                </a:solidFill>
              </a:rPr>
              <a:t>Психология</a:t>
            </a:r>
            <a:r>
              <a:rPr lang="en-US" sz="1300" b="1" dirty="0">
                <a:solidFill>
                  <a:schemeClr val="tx1">
                    <a:alpha val="80000"/>
                  </a:schemeClr>
                </a:solidFill>
              </a:rPr>
              <a:t> в </a:t>
            </a:r>
            <a:r>
              <a:rPr lang="en-US" sz="1300" b="1" dirty="0" err="1">
                <a:solidFill>
                  <a:schemeClr val="tx1">
                    <a:alpha val="80000"/>
                  </a:schemeClr>
                </a:solidFill>
              </a:rPr>
              <a:t>экстремальных</a:t>
            </a:r>
            <a:r>
              <a:rPr lang="en-US" sz="1300" b="1" dirty="0">
                <a:solidFill>
                  <a:schemeClr val="tx1">
                    <a:alpha val="80000"/>
                  </a:schemeClr>
                </a:solidFill>
              </a:rPr>
              <a:t> </a:t>
            </a:r>
            <a:r>
              <a:rPr lang="en-US" sz="1300" b="1" dirty="0" err="1">
                <a:solidFill>
                  <a:schemeClr val="tx1">
                    <a:alpha val="80000"/>
                  </a:schemeClr>
                </a:solidFill>
              </a:rPr>
              <a:t>условиях</a:t>
            </a:r>
            <a:r>
              <a:rPr lang="en-US" sz="1300" b="1" dirty="0">
                <a:solidFill>
                  <a:schemeClr val="tx1">
                    <a:alpha val="80000"/>
                  </a:schemeClr>
                </a:solidFill>
              </a:rPr>
              <a:t>. </a:t>
            </a:r>
            <a:r>
              <a:rPr lang="en-US" sz="1300" b="1" dirty="0" err="1">
                <a:solidFill>
                  <a:schemeClr val="tx1">
                    <a:alpha val="80000"/>
                  </a:schemeClr>
                </a:solidFill>
              </a:rPr>
              <a:t>Боевая</a:t>
            </a:r>
            <a:r>
              <a:rPr lang="en-US" sz="1300" b="1" dirty="0">
                <a:solidFill>
                  <a:schemeClr val="tx1">
                    <a:alpha val="80000"/>
                  </a:schemeClr>
                </a:solidFill>
              </a:rPr>
              <a:t> </a:t>
            </a:r>
            <a:r>
              <a:rPr lang="en-US" sz="1300" b="1" dirty="0" err="1">
                <a:solidFill>
                  <a:schemeClr val="tx1">
                    <a:alpha val="80000"/>
                  </a:schemeClr>
                </a:solidFill>
              </a:rPr>
              <a:t>психическая</a:t>
            </a:r>
            <a:r>
              <a:rPr lang="en-US" sz="1300" b="1" dirty="0">
                <a:solidFill>
                  <a:schemeClr val="tx1">
                    <a:alpha val="80000"/>
                  </a:schemeClr>
                </a:solidFill>
              </a:rPr>
              <a:t> </a:t>
            </a:r>
            <a:r>
              <a:rPr lang="en-US" sz="1300" b="1" dirty="0" err="1">
                <a:solidFill>
                  <a:schemeClr val="tx1">
                    <a:alpha val="80000"/>
                  </a:schemeClr>
                </a:solidFill>
              </a:rPr>
              <a:t>травма</a:t>
            </a:r>
            <a:r>
              <a:rPr lang="en-US" sz="1300" b="1" dirty="0">
                <a:solidFill>
                  <a:schemeClr val="tx1">
                    <a:alpha val="80000"/>
                  </a:schemeClr>
                </a:solidFill>
              </a:rPr>
              <a:t> </a:t>
            </a:r>
            <a:r>
              <a:rPr lang="en-US" sz="1300" b="1" dirty="0" err="1">
                <a:solidFill>
                  <a:schemeClr val="tx1">
                    <a:alpha val="80000"/>
                  </a:schemeClr>
                </a:solidFill>
              </a:rPr>
              <a:t>методы</a:t>
            </a:r>
            <a:r>
              <a:rPr lang="en-US" sz="1300" b="1" dirty="0">
                <a:solidFill>
                  <a:schemeClr val="tx1">
                    <a:alpha val="80000"/>
                  </a:schemeClr>
                </a:solidFill>
              </a:rPr>
              <a:t> </a:t>
            </a:r>
            <a:r>
              <a:rPr lang="en-US" sz="1300" b="1" dirty="0" err="1">
                <a:solidFill>
                  <a:schemeClr val="tx1">
                    <a:alpha val="80000"/>
                  </a:schemeClr>
                </a:solidFill>
              </a:rPr>
              <a:t>её</a:t>
            </a:r>
            <a:r>
              <a:rPr lang="en-US" sz="1300" b="1" dirty="0">
                <a:solidFill>
                  <a:schemeClr val="tx1">
                    <a:alpha val="80000"/>
                  </a:schemeClr>
                </a:solidFill>
              </a:rPr>
              <a:t> </a:t>
            </a:r>
            <a:r>
              <a:rPr lang="en-US" sz="1300" b="1" dirty="0" err="1">
                <a:solidFill>
                  <a:schemeClr val="tx1">
                    <a:alpha val="80000"/>
                  </a:schemeClr>
                </a:solidFill>
              </a:rPr>
              <a:t>коррекции</a:t>
            </a:r>
            <a:r>
              <a:rPr lang="en-US" sz="1300" b="1" dirty="0">
                <a:solidFill>
                  <a:schemeClr val="tx1">
                    <a:alpha val="80000"/>
                  </a:schemeClr>
                </a:solidFill>
              </a:rPr>
              <a:t>. - </a:t>
            </a:r>
            <a:r>
              <a:rPr lang="en-US" sz="1300" b="1" dirty="0" err="1">
                <a:solidFill>
                  <a:schemeClr val="tx1">
                    <a:alpha val="80000"/>
                  </a:schemeClr>
                </a:solidFill>
              </a:rPr>
              <a:t>Харьков</a:t>
            </a:r>
            <a:r>
              <a:rPr lang="en-US" sz="1300" b="1" dirty="0">
                <a:solidFill>
                  <a:schemeClr val="tx1">
                    <a:alpha val="80000"/>
                  </a:schemeClr>
                </a:solidFill>
              </a:rPr>
              <a:t>: </a:t>
            </a:r>
            <a:r>
              <a:rPr lang="en-US" sz="1300" b="1" dirty="0" err="1">
                <a:solidFill>
                  <a:schemeClr val="tx1">
                    <a:alpha val="80000"/>
                  </a:schemeClr>
                </a:solidFill>
              </a:rPr>
              <a:t>Изд-во</a:t>
            </a:r>
            <a:r>
              <a:rPr lang="en-US" sz="1300" b="1" dirty="0">
                <a:solidFill>
                  <a:schemeClr val="tx1">
                    <a:alpha val="80000"/>
                  </a:schemeClr>
                </a:solidFill>
              </a:rPr>
              <a:t> ХВУ, 1995. -112 с.</a:t>
            </a:r>
          </a:p>
          <a:p>
            <a:pPr lvl="0">
              <a:spcBef>
                <a:spcPts val="0"/>
              </a:spcBef>
              <a:spcAft>
                <a:spcPts val="600"/>
              </a:spcAft>
            </a:pPr>
            <a:r>
              <a:rPr lang="en-US" sz="1300" b="1" dirty="0" err="1">
                <a:solidFill>
                  <a:schemeClr val="tx1">
                    <a:alpha val="80000"/>
                  </a:schemeClr>
                </a:solidFill>
              </a:rPr>
              <a:t>Смирнов</a:t>
            </a:r>
            <a:r>
              <a:rPr lang="en-US" sz="1300" b="1" dirty="0">
                <a:solidFill>
                  <a:schemeClr val="tx1">
                    <a:alpha val="80000"/>
                  </a:schemeClr>
                </a:solidFill>
              </a:rPr>
              <a:t> Б.А., </a:t>
            </a:r>
            <a:r>
              <a:rPr lang="en-US" sz="1300" b="1" dirty="0" err="1">
                <a:solidFill>
                  <a:schemeClr val="tx1">
                    <a:alpha val="80000"/>
                  </a:schemeClr>
                </a:solidFill>
              </a:rPr>
              <a:t>Долгополова</a:t>
            </a:r>
            <a:r>
              <a:rPr lang="en-US" sz="1300" b="1" dirty="0">
                <a:solidFill>
                  <a:schemeClr val="tx1">
                    <a:alpha val="80000"/>
                  </a:schemeClr>
                </a:solidFill>
              </a:rPr>
              <a:t> Е.В. . </a:t>
            </a:r>
            <a:r>
              <a:rPr lang="en-US" sz="1300" b="1" dirty="0" err="1">
                <a:solidFill>
                  <a:schemeClr val="tx1">
                    <a:alpha val="80000"/>
                  </a:schemeClr>
                </a:solidFill>
              </a:rPr>
              <a:t>Психология</a:t>
            </a:r>
            <a:r>
              <a:rPr lang="en-US" sz="1300" b="1" dirty="0">
                <a:solidFill>
                  <a:schemeClr val="tx1">
                    <a:alpha val="80000"/>
                  </a:schemeClr>
                </a:solidFill>
              </a:rPr>
              <a:t> </a:t>
            </a:r>
            <a:r>
              <a:rPr lang="en-US" sz="1300" b="1" dirty="0" err="1">
                <a:solidFill>
                  <a:schemeClr val="tx1">
                    <a:alpha val="80000"/>
                  </a:schemeClr>
                </a:solidFill>
              </a:rPr>
              <a:t>деятельности</a:t>
            </a:r>
            <a:r>
              <a:rPr lang="en-US" sz="1300" b="1" dirty="0">
                <a:solidFill>
                  <a:schemeClr val="tx1">
                    <a:alpha val="80000"/>
                  </a:schemeClr>
                </a:solidFill>
              </a:rPr>
              <a:t> в </a:t>
            </a:r>
            <a:r>
              <a:rPr lang="en-US" sz="1300" b="1" dirty="0" err="1">
                <a:solidFill>
                  <a:schemeClr val="tx1">
                    <a:alpha val="80000"/>
                  </a:schemeClr>
                </a:solidFill>
              </a:rPr>
              <a:t>экстремальных</a:t>
            </a:r>
            <a:r>
              <a:rPr lang="en-US" sz="1300" b="1" dirty="0">
                <a:solidFill>
                  <a:schemeClr val="tx1">
                    <a:alpha val="80000"/>
                  </a:schemeClr>
                </a:solidFill>
              </a:rPr>
              <a:t> </a:t>
            </a:r>
            <a:r>
              <a:rPr lang="en-US" sz="1300" b="1" dirty="0" err="1">
                <a:solidFill>
                  <a:schemeClr val="tx1">
                    <a:alpha val="80000"/>
                  </a:schemeClr>
                </a:solidFill>
              </a:rPr>
              <a:t>ситуациях</a:t>
            </a:r>
            <a:r>
              <a:rPr lang="en-US" sz="1300" b="1" dirty="0">
                <a:solidFill>
                  <a:schemeClr val="tx1">
                    <a:alpha val="80000"/>
                  </a:schemeClr>
                </a:solidFill>
              </a:rPr>
              <a:t>. </a:t>
            </a:r>
            <a:r>
              <a:rPr lang="en-US" sz="1300" b="1" dirty="0" err="1">
                <a:solidFill>
                  <a:schemeClr val="tx1">
                    <a:alpha val="80000"/>
                  </a:schemeClr>
                </a:solidFill>
              </a:rPr>
              <a:t>Xарьков</a:t>
            </a:r>
            <a:r>
              <a:rPr lang="en-US" sz="1300" b="1" dirty="0">
                <a:solidFill>
                  <a:schemeClr val="tx1">
                    <a:alpha val="80000"/>
                  </a:schemeClr>
                </a:solidFill>
              </a:rPr>
              <a:t>: </a:t>
            </a:r>
            <a:r>
              <a:rPr lang="en-US" sz="1300" b="1" dirty="0" err="1">
                <a:solidFill>
                  <a:schemeClr val="tx1">
                    <a:alpha val="80000"/>
                  </a:schemeClr>
                </a:solidFill>
              </a:rPr>
              <a:t>Изд-во</a:t>
            </a:r>
            <a:r>
              <a:rPr lang="en-US" sz="1300" b="1" dirty="0">
                <a:solidFill>
                  <a:schemeClr val="tx1">
                    <a:alpha val="80000"/>
                  </a:schemeClr>
                </a:solidFill>
              </a:rPr>
              <a:t> </a:t>
            </a:r>
            <a:r>
              <a:rPr lang="en-US" sz="1300" b="1" dirty="0" err="1">
                <a:solidFill>
                  <a:schemeClr val="tx1">
                    <a:alpha val="80000"/>
                  </a:schemeClr>
                </a:solidFill>
              </a:rPr>
              <a:t>Гуманитарный</a:t>
            </a:r>
            <a:r>
              <a:rPr lang="en-US" sz="1300" b="1" dirty="0">
                <a:solidFill>
                  <a:schemeClr val="tx1">
                    <a:alpha val="80000"/>
                  </a:schemeClr>
                </a:solidFill>
              </a:rPr>
              <a:t> </a:t>
            </a:r>
            <a:r>
              <a:rPr lang="en-US" sz="1300" b="1" dirty="0" err="1">
                <a:solidFill>
                  <a:schemeClr val="tx1">
                    <a:alpha val="80000"/>
                  </a:schemeClr>
                </a:solidFill>
              </a:rPr>
              <a:t>Центр</a:t>
            </a:r>
            <a:r>
              <a:rPr lang="en-US" sz="1300" b="1" dirty="0">
                <a:solidFill>
                  <a:schemeClr val="tx1">
                    <a:alpha val="80000"/>
                  </a:schemeClr>
                </a:solidFill>
              </a:rPr>
              <a:t>, 2007.– 276 с</a:t>
            </a:r>
          </a:p>
          <a:p>
            <a:pPr lvl="0">
              <a:spcBef>
                <a:spcPts val="0"/>
              </a:spcBef>
              <a:spcAft>
                <a:spcPts val="600"/>
              </a:spcAft>
            </a:pPr>
            <a:r>
              <a:rPr lang="en-US" sz="1300" b="1" dirty="0" err="1">
                <a:solidFill>
                  <a:schemeClr val="tx1">
                    <a:alpha val="80000"/>
                  </a:schemeClr>
                </a:solidFill>
              </a:rPr>
              <a:t>Беберашвили</a:t>
            </a:r>
            <a:r>
              <a:rPr lang="en-US" sz="1300" b="1" dirty="0">
                <a:solidFill>
                  <a:schemeClr val="tx1">
                    <a:alpha val="80000"/>
                  </a:schemeClr>
                </a:solidFill>
              </a:rPr>
              <a:t> З., </a:t>
            </a:r>
            <a:r>
              <a:rPr lang="en-US" sz="1300" b="1" dirty="0" err="1">
                <a:solidFill>
                  <a:schemeClr val="tx1">
                    <a:alpha val="80000"/>
                  </a:schemeClr>
                </a:solidFill>
              </a:rPr>
              <a:t>Джавахишвили</a:t>
            </a:r>
            <a:r>
              <a:rPr lang="en-US" sz="1300" b="1" dirty="0">
                <a:solidFill>
                  <a:schemeClr val="tx1">
                    <a:alpha val="80000"/>
                  </a:schemeClr>
                </a:solidFill>
              </a:rPr>
              <a:t> Д., </a:t>
            </a:r>
            <a:r>
              <a:rPr lang="en-US" sz="1300" b="1" dirty="0" err="1">
                <a:solidFill>
                  <a:schemeClr val="tx1">
                    <a:alpha val="80000"/>
                  </a:schemeClr>
                </a:solidFill>
              </a:rPr>
              <a:t>Табагуа</a:t>
            </a:r>
            <a:r>
              <a:rPr lang="en-US" sz="1300" b="1" dirty="0">
                <a:solidFill>
                  <a:schemeClr val="tx1">
                    <a:alpha val="80000"/>
                  </a:schemeClr>
                </a:solidFill>
              </a:rPr>
              <a:t> С. </a:t>
            </a:r>
            <a:r>
              <a:rPr lang="en-US" sz="1300" b="1" dirty="0" err="1">
                <a:solidFill>
                  <a:schemeClr val="tx1">
                    <a:alpha val="80000"/>
                  </a:schemeClr>
                </a:solidFill>
              </a:rPr>
              <a:t>Травма</a:t>
            </a:r>
            <a:r>
              <a:rPr lang="en-US" sz="1300" b="1" dirty="0">
                <a:solidFill>
                  <a:schemeClr val="tx1">
                    <a:alpha val="80000"/>
                  </a:schemeClr>
                </a:solidFill>
              </a:rPr>
              <a:t>, </a:t>
            </a:r>
            <a:r>
              <a:rPr lang="en-US" sz="1300" b="1" dirty="0" err="1">
                <a:solidFill>
                  <a:schemeClr val="tx1">
                    <a:alpha val="80000"/>
                  </a:schemeClr>
                </a:solidFill>
              </a:rPr>
              <a:t>её</a:t>
            </a:r>
            <a:r>
              <a:rPr lang="en-US" sz="1300" b="1" dirty="0">
                <a:solidFill>
                  <a:schemeClr val="tx1">
                    <a:alpha val="80000"/>
                  </a:schemeClr>
                </a:solidFill>
              </a:rPr>
              <a:t> </a:t>
            </a:r>
            <a:r>
              <a:rPr lang="en-US" sz="1300" b="1" dirty="0" err="1">
                <a:solidFill>
                  <a:schemeClr val="tx1">
                    <a:alpha val="80000"/>
                  </a:schemeClr>
                </a:solidFill>
              </a:rPr>
              <a:t>природа</a:t>
            </a:r>
            <a:r>
              <a:rPr lang="en-US" sz="1300" b="1" dirty="0">
                <a:solidFill>
                  <a:schemeClr val="tx1">
                    <a:alpha val="80000"/>
                  </a:schemeClr>
                </a:solidFill>
              </a:rPr>
              <a:t> и </a:t>
            </a:r>
            <a:r>
              <a:rPr lang="en-US" sz="1300" b="1" dirty="0" err="1">
                <a:solidFill>
                  <a:schemeClr val="tx1">
                    <a:alpha val="80000"/>
                  </a:schemeClr>
                </a:solidFill>
              </a:rPr>
              <a:t>пути</a:t>
            </a:r>
            <a:r>
              <a:rPr lang="en-US" sz="1300" b="1" dirty="0">
                <a:solidFill>
                  <a:schemeClr val="tx1">
                    <a:alpha val="80000"/>
                  </a:schemeClr>
                </a:solidFill>
              </a:rPr>
              <a:t> </a:t>
            </a:r>
            <a:r>
              <a:rPr lang="en-US" sz="1300" b="1" dirty="0" err="1">
                <a:solidFill>
                  <a:schemeClr val="tx1">
                    <a:alpha val="80000"/>
                  </a:schemeClr>
                </a:solidFill>
              </a:rPr>
              <a:t>исцеления</a:t>
            </a:r>
            <a:r>
              <a:rPr lang="en-US" sz="1300" b="1" dirty="0">
                <a:solidFill>
                  <a:schemeClr val="tx1">
                    <a:alpha val="80000"/>
                  </a:schemeClr>
                </a:solidFill>
              </a:rPr>
              <a:t>. - </a:t>
            </a:r>
            <a:r>
              <a:rPr lang="en-US" sz="1300" b="1" dirty="0" err="1">
                <a:solidFill>
                  <a:schemeClr val="tx1">
                    <a:alpha val="80000"/>
                  </a:schemeClr>
                </a:solidFill>
              </a:rPr>
              <a:t>Тбилиси</a:t>
            </a:r>
            <a:r>
              <a:rPr lang="en-US" sz="1300" b="1" dirty="0">
                <a:solidFill>
                  <a:schemeClr val="tx1">
                    <a:alpha val="80000"/>
                  </a:schemeClr>
                </a:solidFill>
              </a:rPr>
              <a:t> 2021. -104 с.</a:t>
            </a:r>
          </a:p>
          <a:p>
            <a:pPr lvl="0">
              <a:spcBef>
                <a:spcPts val="0"/>
              </a:spcBef>
              <a:spcAft>
                <a:spcPts val="600"/>
              </a:spcAft>
            </a:pPr>
            <a:r>
              <a:rPr lang="en-US" sz="1300" b="1" dirty="0" err="1">
                <a:solidFill>
                  <a:schemeClr val="tx1">
                    <a:alpha val="80000"/>
                  </a:schemeClr>
                </a:solidFill>
              </a:rPr>
              <a:t>Рогачева</a:t>
            </a:r>
            <a:r>
              <a:rPr lang="en-US" sz="1300" b="1" dirty="0">
                <a:solidFill>
                  <a:schemeClr val="tx1">
                    <a:alpha val="80000"/>
                  </a:schemeClr>
                </a:solidFill>
              </a:rPr>
              <a:t> Т.В. , </a:t>
            </a:r>
            <a:r>
              <a:rPr lang="en-US" sz="1300" b="1" dirty="0" err="1">
                <a:solidFill>
                  <a:schemeClr val="tx1">
                    <a:alpha val="80000"/>
                  </a:schemeClr>
                </a:solidFill>
              </a:rPr>
              <a:t>Залевский</a:t>
            </a:r>
            <a:r>
              <a:rPr lang="en-US" sz="1300" b="1" dirty="0">
                <a:solidFill>
                  <a:schemeClr val="tx1">
                    <a:alpha val="80000"/>
                  </a:schemeClr>
                </a:solidFill>
              </a:rPr>
              <a:t>, </a:t>
            </a:r>
            <a:r>
              <a:rPr lang="en-US" sz="1300" b="1" dirty="0" err="1">
                <a:solidFill>
                  <a:schemeClr val="tx1">
                    <a:alpha val="80000"/>
                  </a:schemeClr>
                </a:solidFill>
              </a:rPr>
              <a:t>Левицкая</a:t>
            </a:r>
            <a:r>
              <a:rPr lang="en-US" sz="1300" b="1" dirty="0">
                <a:solidFill>
                  <a:schemeClr val="tx1">
                    <a:alpha val="80000"/>
                  </a:schemeClr>
                </a:solidFill>
              </a:rPr>
              <a:t> Т.Е. </a:t>
            </a:r>
            <a:r>
              <a:rPr lang="en-US" sz="1300" b="1" dirty="0" err="1">
                <a:solidFill>
                  <a:schemeClr val="tx1">
                    <a:alpha val="80000"/>
                  </a:schemeClr>
                </a:solidFill>
              </a:rPr>
              <a:t>Психология</a:t>
            </a:r>
            <a:r>
              <a:rPr lang="en-US" sz="1300" b="1" dirty="0">
                <a:solidFill>
                  <a:schemeClr val="tx1">
                    <a:alpha val="80000"/>
                  </a:schemeClr>
                </a:solidFill>
              </a:rPr>
              <a:t> </a:t>
            </a:r>
            <a:r>
              <a:rPr lang="en-US" sz="1300" b="1" dirty="0" err="1">
                <a:solidFill>
                  <a:schemeClr val="tx1">
                    <a:alpha val="80000"/>
                  </a:schemeClr>
                </a:solidFill>
              </a:rPr>
              <a:t>экстремальных</a:t>
            </a:r>
            <a:r>
              <a:rPr lang="en-US" sz="1300" b="1" dirty="0">
                <a:solidFill>
                  <a:schemeClr val="tx1">
                    <a:alpha val="80000"/>
                  </a:schemeClr>
                </a:solidFill>
              </a:rPr>
              <a:t> </a:t>
            </a:r>
            <a:r>
              <a:rPr lang="en-US" sz="1300" b="1" dirty="0" err="1">
                <a:solidFill>
                  <a:schemeClr val="tx1">
                    <a:alpha val="80000"/>
                  </a:schemeClr>
                </a:solidFill>
              </a:rPr>
              <a:t>ситуаций</a:t>
            </a:r>
            <a:r>
              <a:rPr lang="en-US" sz="1300" b="1" dirty="0">
                <a:solidFill>
                  <a:schemeClr val="tx1">
                    <a:alpha val="80000"/>
                  </a:schemeClr>
                </a:solidFill>
              </a:rPr>
              <a:t> и </a:t>
            </a:r>
            <a:r>
              <a:rPr lang="en-US" sz="1300" b="1" dirty="0" err="1">
                <a:solidFill>
                  <a:schemeClr val="tx1">
                    <a:alpha val="80000"/>
                  </a:schemeClr>
                </a:solidFill>
              </a:rPr>
              <a:t>состояний</a:t>
            </a:r>
            <a:r>
              <a:rPr lang="en-US" sz="1300" b="1" dirty="0">
                <a:solidFill>
                  <a:schemeClr val="tx1">
                    <a:alpha val="80000"/>
                  </a:schemeClr>
                </a:solidFill>
              </a:rPr>
              <a:t>: </a:t>
            </a:r>
            <a:r>
              <a:rPr lang="en-US" sz="1300" b="1" dirty="0" err="1">
                <a:solidFill>
                  <a:schemeClr val="tx1">
                    <a:alpha val="80000"/>
                  </a:schemeClr>
                </a:solidFill>
              </a:rPr>
              <a:t>уч.пособие</a:t>
            </a:r>
            <a:r>
              <a:rPr lang="en-US" sz="1300" b="1" dirty="0">
                <a:solidFill>
                  <a:schemeClr val="tx1">
                    <a:alpha val="80000"/>
                  </a:schemeClr>
                </a:solidFill>
              </a:rPr>
              <a:t>. - </a:t>
            </a:r>
            <a:r>
              <a:rPr lang="en-US" sz="1300" b="1" dirty="0" err="1">
                <a:solidFill>
                  <a:schemeClr val="tx1">
                    <a:alpha val="80000"/>
                  </a:schemeClr>
                </a:solidFill>
              </a:rPr>
              <a:t>Томск</a:t>
            </a:r>
            <a:r>
              <a:rPr lang="en-US" sz="1300" b="1" dirty="0">
                <a:solidFill>
                  <a:schemeClr val="tx1">
                    <a:alpha val="80000"/>
                  </a:schemeClr>
                </a:solidFill>
              </a:rPr>
              <a:t>, 2015.- 275 с. </a:t>
            </a:r>
          </a:p>
          <a:p>
            <a:pPr lvl="0">
              <a:spcBef>
                <a:spcPts val="0"/>
              </a:spcBef>
              <a:spcAft>
                <a:spcPts val="600"/>
              </a:spcAft>
            </a:pPr>
            <a:endParaRPr lang="en-US" sz="1300" b="1" dirty="0">
              <a:solidFill>
                <a:schemeClr val="tx1">
                  <a:alpha val="80000"/>
                </a:schemeClr>
              </a:solidFill>
            </a:endParaRPr>
          </a:p>
        </p:txBody>
      </p:sp>
      <p:sp>
        <p:nvSpPr>
          <p:cNvPr id="4120" name="!!plus graphic">
            <a:extLst>
              <a:ext uri="{FF2B5EF4-FFF2-40B4-BE49-F238E27FC236}">
                <a16:creationId xmlns:a16="http://schemas.microsoft.com/office/drawing/2014/main" xmlns="" id="{6CB927A4-E432-4310-9CD5-E89FF5063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4122" name="!!circle graphic">
            <a:extLst>
              <a:ext uri="{FF2B5EF4-FFF2-40B4-BE49-F238E27FC236}">
                <a16:creationId xmlns:a16="http://schemas.microsoft.com/office/drawing/2014/main" xmlns="" id="{E3020543-B24B-4EC4-8FFC-8DD88EEA9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2831300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xmlns=""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p:cNvSpPr>
            <a:spLocks noGrp="1"/>
          </p:cNvSpPr>
          <p:nvPr>
            <p:ph type="title"/>
          </p:nvPr>
        </p:nvSpPr>
        <p:spPr>
          <a:xfrm>
            <a:off x="1115568" y="548640"/>
            <a:ext cx="10168128" cy="1179576"/>
          </a:xfrm>
        </p:spPr>
        <p:txBody>
          <a:bodyPr>
            <a:normAutofit fontScale="90000"/>
          </a:bodyPr>
          <a:lstStyle/>
          <a:p>
            <a:r>
              <a:rPr lang="ru-RU" sz="2500" b="1" i="1" dirty="0"/>
              <a:t/>
            </a:r>
            <a:br>
              <a:rPr lang="ru-RU" sz="2500" b="1" i="1" dirty="0"/>
            </a:br>
            <a:r>
              <a:rPr lang="ru-RU" sz="2500" b="1" i="1" u="sng" dirty="0">
                <a:effectLst>
                  <a:outerShdw blurRad="38100" dist="38100" dir="2700000" algn="tl">
                    <a:srgbClr val="000000">
                      <a:alpha val="43137"/>
                    </a:srgbClr>
                  </a:outerShdw>
                </a:effectLst>
              </a:rPr>
              <a:t>Цель:</a:t>
            </a:r>
            <a:r>
              <a:rPr lang="ru-RU" sz="2500" b="1" u="sng" dirty="0">
                <a:effectLst>
                  <a:outerShdw blurRad="38100" dist="38100" dir="2700000" algn="tl">
                    <a:srgbClr val="000000">
                      <a:alpha val="43137"/>
                    </a:srgbClr>
                  </a:outerShdw>
                </a:effectLst>
              </a:rPr>
              <a:t> </a:t>
            </a:r>
            <a:r>
              <a:rPr lang="ru-RU" sz="2500" b="1" dirty="0">
                <a:effectLst>
                  <a:outerShdw blurRad="38100" dist="38100" dir="2700000" algn="tl">
                    <a:srgbClr val="000000">
                      <a:alpha val="43137"/>
                    </a:srgbClr>
                  </a:outerShdw>
                </a:effectLst>
              </a:rPr>
              <a:t>познакомить с основными социально-психологическими особенностями суицидального поведения как крайней формы проявления психологической аутоагрессии личности.</a:t>
            </a:r>
          </a:p>
        </p:txBody>
      </p:sp>
      <p:sp>
        <p:nvSpPr>
          <p:cNvPr id="14" name="Rectangle 13">
            <a:extLst>
              <a:ext uri="{FF2B5EF4-FFF2-40B4-BE49-F238E27FC236}">
                <a16:creationId xmlns:a16="http://schemas.microsoft.com/office/drawing/2014/main" xmlns=""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Объект 2"/>
          <p:cNvSpPr>
            <a:spLocks noGrp="1"/>
          </p:cNvSpPr>
          <p:nvPr>
            <p:ph idx="1"/>
          </p:nvPr>
        </p:nvSpPr>
        <p:spPr>
          <a:xfrm>
            <a:off x="1115568" y="2460917"/>
            <a:ext cx="10784862" cy="3954971"/>
          </a:xfrm>
        </p:spPr>
        <p:txBody>
          <a:bodyPr>
            <a:normAutofit/>
          </a:bodyPr>
          <a:lstStyle/>
          <a:p>
            <a:pPr marL="0" indent="0">
              <a:buNone/>
            </a:pPr>
            <a:r>
              <a:rPr lang="ru-RU" sz="2300" b="1" i="1" u="sng" dirty="0"/>
              <a:t>Основные вопросы:</a:t>
            </a:r>
          </a:p>
          <a:p>
            <a:r>
              <a:rPr lang="ru-RU" sz="2300" b="1" dirty="0"/>
              <a:t>Суициды: общее понятие, терминология, распространённость. </a:t>
            </a:r>
          </a:p>
          <a:p>
            <a:r>
              <a:rPr lang="ru-RU" sz="2300" b="1" dirty="0"/>
              <a:t>Основные концепции, объясняющие суицидальное поведение. </a:t>
            </a:r>
          </a:p>
          <a:p>
            <a:r>
              <a:rPr lang="ru-RU" sz="2300" b="1" dirty="0"/>
              <a:t>Динамика суицидального поведения.</a:t>
            </a:r>
          </a:p>
          <a:p>
            <a:pPr marL="0" indent="0">
              <a:buNone/>
            </a:pPr>
            <a:endParaRPr lang="ru-RU" sz="2300" b="1" dirty="0"/>
          </a:p>
        </p:txBody>
      </p:sp>
    </p:spTree>
    <p:extLst>
      <p:ext uri="{BB962C8B-B14F-4D97-AF65-F5344CB8AC3E}">
        <p14:creationId xmlns:p14="http://schemas.microsoft.com/office/powerpoint/2010/main" val="2154023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8206" y="712034"/>
            <a:ext cx="11067737" cy="6145966"/>
          </a:xfrm>
        </p:spPr>
        <p:txBody>
          <a:bodyPr>
            <a:noAutofit/>
          </a:bodyPr>
          <a:lstStyle/>
          <a:p>
            <a:pPr>
              <a:buNone/>
            </a:pPr>
            <a:r>
              <a:rPr kumimoji="0" lang="ru-RU" sz="2500" b="1" i="0" u="none" strike="noStrike" kern="1200" cap="none" spc="0" normalizeH="0" baseline="0" noProof="0" dirty="0">
                <a:ln>
                  <a:noFill/>
                </a:ln>
                <a:solidFill>
                  <a:prstClr val="black"/>
                </a:solidFill>
                <a:effectLst/>
                <a:uLnTx/>
                <a:uFillTx/>
                <a:latin typeface="Calibri" panose="020F0502020204030204"/>
                <a:ea typeface="+mn-ea"/>
                <a:cs typeface="+mn-cs"/>
              </a:rPr>
              <a:t>Понятие суицида и суицидологии</a:t>
            </a:r>
          </a:p>
        </p:txBody>
      </p:sp>
      <p:sp>
        <p:nvSpPr>
          <p:cNvPr id="4" name="TextBox 3">
            <a:extLst>
              <a:ext uri="{FF2B5EF4-FFF2-40B4-BE49-F238E27FC236}">
                <a16:creationId xmlns:a16="http://schemas.microsoft.com/office/drawing/2014/main" xmlns="" id="{8147AE11-A3D4-2D15-B97A-442CE2CC73E1}"/>
              </a:ext>
            </a:extLst>
          </p:cNvPr>
          <p:cNvSpPr txBox="1"/>
          <p:nvPr/>
        </p:nvSpPr>
        <p:spPr>
          <a:xfrm>
            <a:off x="1128466" y="1589023"/>
            <a:ext cx="9935067" cy="4493538"/>
          </a:xfrm>
          <a:prstGeom prst="rect">
            <a:avLst/>
          </a:prstGeom>
          <a:noFill/>
        </p:spPr>
        <p:txBody>
          <a:bodyPr wrap="square">
            <a:spAutoFit/>
          </a:bodyPr>
          <a:lstStyle/>
          <a:p>
            <a:pPr indent="457200" algn="just"/>
            <a:r>
              <a:rPr lang="ru-RU" sz="2200" b="1" dirty="0"/>
              <a:t>Суицид</a:t>
            </a:r>
            <a:r>
              <a:rPr lang="ru-RU" sz="2200" dirty="0"/>
              <a:t> — осознанное лишение себя жизни.</a:t>
            </a:r>
          </a:p>
          <a:p>
            <a:pPr indent="457200" algn="just"/>
            <a:r>
              <a:rPr lang="ru-RU" sz="2200" b="1" dirty="0"/>
              <a:t>Суицидология </a:t>
            </a:r>
            <a:r>
              <a:rPr lang="ru-RU" sz="2200" dirty="0"/>
              <a:t>— междисциплинарная наука о причинах, механизмах и профилактике самоубийства.</a:t>
            </a:r>
          </a:p>
          <a:p>
            <a:pPr indent="457200" algn="just"/>
            <a:r>
              <a:rPr lang="ru-RU" sz="2200" b="1" dirty="0"/>
              <a:t>Суицидальное поведение </a:t>
            </a:r>
            <a:r>
              <a:rPr lang="ru-RU" sz="2200" dirty="0"/>
              <a:t>— широкий спектр проявлений: мысли → тенденции → попытки → завершённый суицид.</a:t>
            </a:r>
          </a:p>
          <a:p>
            <a:pPr indent="457200" algn="just"/>
            <a:r>
              <a:rPr lang="ru-RU" sz="2200" dirty="0"/>
              <a:t> </a:t>
            </a:r>
            <a:r>
              <a:rPr lang="ru-RU" sz="2200" b="1" u="sng" dirty="0"/>
              <a:t>Основные классификации</a:t>
            </a:r>
          </a:p>
          <a:p>
            <a:pPr indent="457200" algn="just"/>
            <a:r>
              <a:rPr lang="ru-RU" sz="2200" b="1" u="sng" dirty="0"/>
              <a:t>А.Г. </a:t>
            </a:r>
            <a:r>
              <a:rPr lang="ru-RU" sz="2200" b="1" u="sng" dirty="0" err="1"/>
              <a:t>Амбрумова</a:t>
            </a:r>
            <a:r>
              <a:rPr lang="en-US" sz="2200" b="1" u="sng" dirty="0"/>
              <a:t> </a:t>
            </a:r>
            <a:r>
              <a:rPr lang="en-US" sz="2200" u="sng" dirty="0"/>
              <a:t>(</a:t>
            </a:r>
            <a:r>
              <a:rPr lang="ru-RU" sz="2200" u="sng" dirty="0"/>
              <a:t>основоположник современной отечественной суицидологи, 1980):</a:t>
            </a:r>
          </a:p>
          <a:p>
            <a:pPr marL="457200" indent="-457200" algn="just">
              <a:buFont typeface="+mj-lt"/>
              <a:buAutoNum type="arabicPeriod"/>
            </a:pPr>
            <a:r>
              <a:rPr lang="ru-RU" sz="2200" dirty="0"/>
              <a:t>Истинные суициды</a:t>
            </a:r>
          </a:p>
          <a:p>
            <a:pPr marL="457200" indent="-457200" algn="just">
              <a:buFont typeface="+mj-lt"/>
              <a:buAutoNum type="arabicPeriod"/>
            </a:pPr>
            <a:r>
              <a:rPr lang="ru-RU" sz="2200" dirty="0"/>
              <a:t>Незавершённые суициды (попытки)</a:t>
            </a:r>
          </a:p>
          <a:p>
            <a:pPr indent="457200" algn="just"/>
            <a:r>
              <a:rPr lang="ru-RU" sz="2200" b="1" u="sng" dirty="0" err="1"/>
              <a:t>Бруксбэнк</a:t>
            </a:r>
            <a:r>
              <a:rPr lang="ru-RU" sz="2200" b="1" u="sng" dirty="0"/>
              <a:t> </a:t>
            </a:r>
            <a:r>
              <a:rPr lang="ru-RU" sz="2200" u="sng" dirty="0"/>
              <a:t>(1985):</a:t>
            </a:r>
          </a:p>
          <a:p>
            <a:pPr marL="457200" indent="-457200" algn="just">
              <a:buFont typeface="+mj-lt"/>
              <a:buAutoNum type="arabicPeriod"/>
            </a:pPr>
            <a:r>
              <a:rPr lang="ru-RU" sz="2200" dirty="0"/>
              <a:t>Суицид — намеренное самоубийство.</a:t>
            </a:r>
          </a:p>
          <a:p>
            <a:pPr marL="457200" indent="-457200" algn="just">
              <a:buFont typeface="+mj-lt"/>
              <a:buAutoNum type="arabicPeriod"/>
            </a:pPr>
            <a:r>
              <a:rPr lang="ru-RU" sz="2200" dirty="0" err="1"/>
              <a:t>Парасуицид</a:t>
            </a:r>
            <a:r>
              <a:rPr lang="ru-RU" sz="2200" dirty="0"/>
              <a:t> — намеренное самоповреждение без летального исхода.</a:t>
            </a:r>
          </a:p>
        </p:txBody>
      </p:sp>
    </p:spTree>
    <p:extLst>
      <p:ext uri="{BB962C8B-B14F-4D97-AF65-F5344CB8AC3E}">
        <p14:creationId xmlns:p14="http://schemas.microsoft.com/office/powerpoint/2010/main" val="2373104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0C7F121-1D47-E262-E948-C6800DEBF155}"/>
              </a:ext>
            </a:extLst>
          </p:cNvPr>
          <p:cNvSpPr txBox="1"/>
          <p:nvPr/>
        </p:nvSpPr>
        <p:spPr>
          <a:xfrm>
            <a:off x="674569" y="854299"/>
            <a:ext cx="5569069" cy="4832092"/>
          </a:xfrm>
          <a:prstGeom prst="rect">
            <a:avLst/>
          </a:prstGeom>
          <a:noFill/>
        </p:spPr>
        <p:txBody>
          <a:bodyPr wrap="square">
            <a:spAutoFit/>
          </a:bodyPr>
          <a:lstStyle/>
          <a:p>
            <a:r>
              <a:rPr lang="ru-RU" sz="2200" b="1" dirty="0"/>
              <a:t>Формы суицидального поведения</a:t>
            </a:r>
          </a:p>
          <a:p>
            <a:endParaRPr lang="ru-RU" sz="2200" b="1" dirty="0"/>
          </a:p>
          <a:p>
            <a:pPr marL="342900" indent="-342900">
              <a:buFont typeface="Arial" panose="020B0604020202020204" pitchFamily="34" charset="0"/>
              <a:buChar char="•"/>
            </a:pPr>
            <a:r>
              <a:rPr lang="ru-RU" sz="2200" b="1" dirty="0"/>
              <a:t>Суицидальные мысли</a:t>
            </a:r>
            <a:endParaRPr lang="ru-RU" sz="2200" dirty="0"/>
          </a:p>
          <a:p>
            <a:pPr marL="800100" lvl="1" indent="-342900">
              <a:buFont typeface="Arial" panose="020B0604020202020204" pitchFamily="34" charset="0"/>
              <a:buChar char="•"/>
            </a:pPr>
            <a:r>
              <a:rPr lang="ru-RU" sz="2200" dirty="0"/>
              <a:t>Пассивные (фантазии, без плана)</a:t>
            </a:r>
          </a:p>
          <a:p>
            <a:pPr marL="800100" lvl="1" indent="-342900">
              <a:buFont typeface="Arial" panose="020B0604020202020204" pitchFamily="34" charset="0"/>
              <a:buChar char="•"/>
            </a:pPr>
            <a:r>
              <a:rPr lang="ru-RU" sz="2200" dirty="0"/>
              <a:t>Активные (конкретное намерение)</a:t>
            </a:r>
          </a:p>
          <a:p>
            <a:pPr marL="342900" indent="-342900">
              <a:buFont typeface="Arial" panose="020B0604020202020204" pitchFamily="34" charset="0"/>
              <a:buChar char="•"/>
            </a:pPr>
            <a:r>
              <a:rPr lang="ru-RU" sz="2200" b="1" dirty="0"/>
              <a:t>Суицидальные тенденции</a:t>
            </a:r>
            <a:endParaRPr lang="ru-RU" sz="2200" dirty="0"/>
          </a:p>
          <a:p>
            <a:pPr marL="800100" lvl="1" indent="-342900">
              <a:buFont typeface="Arial" panose="020B0604020202020204" pitchFamily="34" charset="0"/>
              <a:buChar char="•"/>
            </a:pPr>
            <a:r>
              <a:rPr lang="ru-RU" sz="2200" dirty="0"/>
              <a:t>Появление побуждений и плана</a:t>
            </a:r>
          </a:p>
          <a:p>
            <a:pPr marL="342900" indent="-342900">
              <a:buFont typeface="Arial" panose="020B0604020202020204" pitchFamily="34" charset="0"/>
              <a:buChar char="•"/>
            </a:pPr>
            <a:r>
              <a:rPr lang="ru-RU" sz="2200" b="1" dirty="0"/>
              <a:t>Суицидальные попытки</a:t>
            </a:r>
            <a:endParaRPr lang="ru-RU" sz="2200" dirty="0"/>
          </a:p>
          <a:p>
            <a:pPr marL="800100" lvl="1" indent="-342900">
              <a:buFont typeface="Arial" panose="020B0604020202020204" pitchFamily="34" charset="0"/>
              <a:buChar char="•"/>
            </a:pPr>
            <a:r>
              <a:rPr lang="ru-RU" sz="2200" dirty="0"/>
              <a:t>Нанесение вреда себе без летального исхода</a:t>
            </a:r>
          </a:p>
          <a:p>
            <a:pPr marL="342900" indent="-342900">
              <a:buFont typeface="Arial" panose="020B0604020202020204" pitchFamily="34" charset="0"/>
              <a:buChar char="•"/>
            </a:pPr>
            <a:r>
              <a:rPr lang="ru-RU" sz="2200" b="1" dirty="0"/>
              <a:t>Абортивный суицид</a:t>
            </a:r>
            <a:endParaRPr lang="ru-RU" sz="2200" dirty="0"/>
          </a:p>
          <a:p>
            <a:pPr marL="800100" lvl="1" indent="-342900">
              <a:buFont typeface="Arial" panose="020B0604020202020204" pitchFamily="34" charset="0"/>
              <a:buChar char="•"/>
            </a:pPr>
            <a:r>
              <a:rPr lang="ru-RU" sz="2200" dirty="0"/>
              <a:t>Истинный суицид, прерванный по внешним/внутренним причинам</a:t>
            </a:r>
          </a:p>
          <a:p>
            <a:pPr marL="342900" indent="-342900">
              <a:buFont typeface="Arial" panose="020B0604020202020204" pitchFamily="34" charset="0"/>
              <a:buChar char="•"/>
            </a:pPr>
            <a:r>
              <a:rPr lang="ru-RU" sz="2200" b="1" dirty="0"/>
              <a:t>Завершённый суицид</a:t>
            </a:r>
            <a:endParaRPr lang="ru-RU" sz="2200" dirty="0"/>
          </a:p>
        </p:txBody>
      </p:sp>
      <p:pic>
        <p:nvPicPr>
          <p:cNvPr id="3" name="Рисунок 2">
            <a:extLst>
              <a:ext uri="{FF2B5EF4-FFF2-40B4-BE49-F238E27FC236}">
                <a16:creationId xmlns:a16="http://schemas.microsoft.com/office/drawing/2014/main" xmlns="" id="{9F05A32A-4959-8327-E682-6390F30357F1}"/>
              </a:ext>
            </a:extLst>
          </p:cNvPr>
          <p:cNvPicPr>
            <a:picLocks noChangeAspect="1"/>
          </p:cNvPicPr>
          <p:nvPr/>
        </p:nvPicPr>
        <p:blipFill>
          <a:blip r:embed="rId2"/>
          <a:srcRect l="43381" t="31235" r="21978" b="41289"/>
          <a:stretch>
            <a:fillRect/>
          </a:stretch>
        </p:blipFill>
        <p:spPr>
          <a:xfrm>
            <a:off x="6243638" y="1417269"/>
            <a:ext cx="5569068" cy="2958152"/>
          </a:xfrm>
          <a:prstGeom prst="rect">
            <a:avLst/>
          </a:prstGeom>
        </p:spPr>
      </p:pic>
    </p:spTree>
    <p:extLst>
      <p:ext uri="{BB962C8B-B14F-4D97-AF65-F5344CB8AC3E}">
        <p14:creationId xmlns:p14="http://schemas.microsoft.com/office/powerpoint/2010/main" val="188834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DBF67577-E90A-DA65-1285-993B36C2A373}"/>
              </a:ext>
            </a:extLst>
          </p:cNvPr>
          <p:cNvSpPr>
            <a:spLocks noGrp="1"/>
          </p:cNvSpPr>
          <p:nvPr>
            <p:ph idx="1"/>
          </p:nvPr>
        </p:nvSpPr>
        <p:spPr>
          <a:xfrm>
            <a:off x="933734" y="965816"/>
            <a:ext cx="10515600" cy="4351338"/>
          </a:xfrm>
        </p:spPr>
        <p:txBody>
          <a:bodyPr>
            <a:normAutofit lnSpcReduction="10000"/>
          </a:bodyPr>
          <a:lstStyle/>
          <a:p>
            <a:pPr marL="0" indent="0">
              <a:buNone/>
            </a:pPr>
            <a:r>
              <a:rPr lang="ru-RU" sz="2400" b="1" dirty="0"/>
              <a:t>Суицидальные мысли  </a:t>
            </a:r>
            <a:r>
              <a:rPr lang="ru-RU" sz="2400" dirty="0"/>
              <a:t>— это самая распространенная форма суицидального поведения. От 15  до 35 % лиц молодого возраста имеют опыт переживания суицидальных мыслей. В свою очередь, суицидальные мысли подразделяются: </a:t>
            </a:r>
          </a:p>
          <a:p>
            <a:pPr marL="0" indent="0">
              <a:buNone/>
            </a:pPr>
            <a:endParaRPr lang="ru-RU" sz="2400" dirty="0"/>
          </a:p>
          <a:p>
            <a:pPr marL="0" indent="0">
              <a:buNone/>
            </a:pPr>
            <a:r>
              <a:rPr lang="ru-RU" sz="2400" dirty="0"/>
              <a:t>• на </a:t>
            </a:r>
            <a:r>
              <a:rPr lang="ru-RU" sz="2400" i="1" dirty="0"/>
              <a:t>пассивные </a:t>
            </a:r>
            <a:r>
              <a:rPr lang="ru-RU" sz="2400" dirty="0"/>
              <a:t>суицидальные мысли недифференцированного характера и не связанные с формированием суицидального плана. Суицидальные фантазии; </a:t>
            </a:r>
          </a:p>
          <a:p>
            <a:pPr marL="0" indent="0">
              <a:buNone/>
            </a:pPr>
            <a:r>
              <a:rPr lang="ru-RU" sz="2400" dirty="0"/>
              <a:t>• </a:t>
            </a:r>
            <a:r>
              <a:rPr lang="ru-RU" sz="2400" i="1" dirty="0"/>
              <a:t>активные </a:t>
            </a:r>
            <a:r>
              <a:rPr lang="ru-RU" sz="2400" dirty="0"/>
              <a:t>суицидальные мысли, связанные с  активным намерением убить себя. Человек обдумывает подходящий способ, место и время акта суицида. Происходит мысленная «репетиция» самоубийства;</a:t>
            </a:r>
          </a:p>
          <a:p>
            <a:pPr marL="0" indent="0">
              <a:buNone/>
            </a:pPr>
            <a:r>
              <a:rPr lang="ru-RU" sz="2400" dirty="0"/>
              <a:t>• </a:t>
            </a:r>
            <a:r>
              <a:rPr lang="ru-RU" sz="2400" i="1" dirty="0"/>
              <a:t>хронические </a:t>
            </a:r>
            <a:r>
              <a:rPr lang="ru-RU" sz="2400" dirty="0"/>
              <a:t>суицидальные тенденции — это суицидальные мысли, сохраняющиеся более 12 месяцев.</a:t>
            </a:r>
          </a:p>
        </p:txBody>
      </p:sp>
      <p:pic>
        <p:nvPicPr>
          <p:cNvPr id="5" name="Рисунок 4">
            <a:extLst>
              <a:ext uri="{FF2B5EF4-FFF2-40B4-BE49-F238E27FC236}">
                <a16:creationId xmlns:a16="http://schemas.microsoft.com/office/drawing/2014/main" xmlns="" id="{26D4E989-3F37-1F11-1E3E-0B9E77A4DAB4}"/>
              </a:ext>
            </a:extLst>
          </p:cNvPr>
          <p:cNvPicPr>
            <a:picLocks noChangeAspect="1"/>
          </p:cNvPicPr>
          <p:nvPr/>
        </p:nvPicPr>
        <p:blipFill>
          <a:blip r:embed="rId2"/>
          <a:srcRect l="39590" t="28842" r="20697" b="57162"/>
          <a:stretch>
            <a:fillRect/>
          </a:stretch>
        </p:blipFill>
        <p:spPr>
          <a:xfrm>
            <a:off x="1395425" y="5098790"/>
            <a:ext cx="8895839" cy="1248538"/>
          </a:xfrm>
          <a:prstGeom prst="rect">
            <a:avLst/>
          </a:prstGeom>
        </p:spPr>
      </p:pic>
    </p:spTree>
    <p:extLst>
      <p:ext uri="{BB962C8B-B14F-4D97-AF65-F5344CB8AC3E}">
        <p14:creationId xmlns:p14="http://schemas.microsoft.com/office/powerpoint/2010/main" val="4096386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83565E7-A917-0CC5-40B4-6D618EC8F60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xmlns="" id="{6410A4C7-490D-5BAE-04BE-4C3B15E2F9BF}"/>
              </a:ext>
            </a:extLst>
          </p:cNvPr>
          <p:cNvSpPr txBox="1"/>
          <p:nvPr/>
        </p:nvSpPr>
        <p:spPr>
          <a:xfrm>
            <a:off x="842862" y="451754"/>
            <a:ext cx="10294830" cy="1477328"/>
          </a:xfrm>
          <a:prstGeom prst="rect">
            <a:avLst/>
          </a:prstGeom>
          <a:noFill/>
        </p:spPr>
        <p:txBody>
          <a:bodyPr wrap="square">
            <a:spAutoFit/>
          </a:bodyPr>
          <a:lstStyle/>
          <a:p>
            <a:pPr algn="just"/>
            <a:r>
              <a:rPr lang="ru-RU" dirty="0"/>
              <a:t>       В большинстве случаев завершенного суицида акт заранее обдумывается и всесторонне готовится. Тем не менее часто самоубийцы заранее извещают о своих намерениях. Согласно опросам родственников, до 2/3 самоубийц перед актом суицида высказывали суицидные мысли. Примерно один из шести самоубийц оставляет предсмертную записку, содержание которой может быть разным (Ефремов В. С., 2004). Возможные этапы суицида приведены на рис. 12.2. </a:t>
            </a:r>
          </a:p>
        </p:txBody>
      </p:sp>
      <p:pic>
        <p:nvPicPr>
          <p:cNvPr id="6" name="Рисунок 5">
            <a:extLst>
              <a:ext uri="{FF2B5EF4-FFF2-40B4-BE49-F238E27FC236}">
                <a16:creationId xmlns:a16="http://schemas.microsoft.com/office/drawing/2014/main" xmlns="" id="{FC565E4C-3BC6-30DD-384C-749149ED44EB}"/>
              </a:ext>
            </a:extLst>
          </p:cNvPr>
          <p:cNvPicPr>
            <a:picLocks noChangeAspect="1"/>
          </p:cNvPicPr>
          <p:nvPr/>
        </p:nvPicPr>
        <p:blipFill>
          <a:blip r:embed="rId3"/>
          <a:srcRect l="40574" t="41088" r="18730" b="21954"/>
          <a:stretch>
            <a:fillRect/>
          </a:stretch>
        </p:blipFill>
        <p:spPr>
          <a:xfrm>
            <a:off x="1829303" y="2170037"/>
            <a:ext cx="8024380" cy="4097041"/>
          </a:xfrm>
          <a:prstGeom prst="rect">
            <a:avLst/>
          </a:prstGeom>
        </p:spPr>
      </p:pic>
    </p:spTree>
    <p:extLst>
      <p:ext uri="{BB962C8B-B14F-4D97-AF65-F5344CB8AC3E}">
        <p14:creationId xmlns:p14="http://schemas.microsoft.com/office/powerpoint/2010/main" val="3182831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C38F3C6-61C6-3586-8055-2EE08E6E31D7}"/>
              </a:ext>
            </a:extLst>
          </p:cNvPr>
          <p:cNvSpPr txBox="1"/>
          <p:nvPr/>
        </p:nvSpPr>
        <p:spPr>
          <a:xfrm>
            <a:off x="671511" y="127647"/>
            <a:ext cx="10848977" cy="7048083"/>
          </a:xfrm>
          <a:prstGeom prst="rect">
            <a:avLst/>
          </a:prstGeom>
          <a:noFill/>
        </p:spPr>
        <p:txBody>
          <a:bodyPr wrap="square">
            <a:spAutoFit/>
          </a:bodyPr>
          <a:lstStyle/>
          <a:p>
            <a:r>
              <a:rPr lang="ru-RU" sz="2400" b="1" dirty="0"/>
              <a:t>Этапы формирования суицидальных тенденций</a:t>
            </a:r>
          </a:p>
          <a:p>
            <a:endParaRPr lang="ru-RU" sz="800" b="1" dirty="0"/>
          </a:p>
          <a:p>
            <a:pPr marL="457200" indent="-457200">
              <a:buFont typeface="+mj-lt"/>
              <a:buAutoNum type="arabicPeriod"/>
            </a:pPr>
            <a:r>
              <a:rPr lang="ru-RU" b="1" dirty="0"/>
              <a:t>Мировоззренческий этап</a:t>
            </a:r>
            <a:r>
              <a:rPr lang="ru-RU" dirty="0"/>
              <a:t> — знание о возможности суицида.</a:t>
            </a:r>
          </a:p>
          <a:p>
            <a:pPr marL="457200" indent="-457200">
              <a:buFont typeface="+mj-lt"/>
              <a:buAutoNum type="arabicPeriod"/>
            </a:pPr>
            <a:r>
              <a:rPr lang="ru-RU" b="1" dirty="0"/>
              <a:t>Пассивные мысли</a:t>
            </a:r>
            <a:r>
              <a:rPr lang="ru-RU" dirty="0"/>
              <a:t> — согласие на смерть, без плана.</a:t>
            </a:r>
          </a:p>
          <a:p>
            <a:pPr marL="457200" indent="-457200">
              <a:buFont typeface="+mj-lt"/>
              <a:buAutoNum type="arabicPeriod"/>
            </a:pPr>
            <a:r>
              <a:rPr lang="ru-RU" b="1" dirty="0"/>
              <a:t>Активные намерения</a:t>
            </a:r>
            <a:r>
              <a:rPr lang="ru-RU" dirty="0"/>
              <a:t> — формирование конкретного плана.</a:t>
            </a:r>
          </a:p>
          <a:p>
            <a:r>
              <a:rPr lang="ru-RU" b="1" u="sng" dirty="0"/>
              <a:t>Способы совершения суицида</a:t>
            </a:r>
          </a:p>
          <a:p>
            <a:pPr marL="457200" indent="-457200">
              <a:buFont typeface="+mj-lt"/>
              <a:buAutoNum type="arabicPeriod"/>
            </a:pPr>
            <a:r>
              <a:rPr lang="ru-RU" b="1" dirty="0"/>
              <a:t>Отравления</a:t>
            </a:r>
            <a:r>
              <a:rPr lang="ru-RU" dirty="0"/>
              <a:t> (таблетки, химикаты) — чаще женщины.</a:t>
            </a:r>
          </a:p>
          <a:p>
            <a:pPr marL="457200" indent="-457200">
              <a:buFont typeface="+mj-lt"/>
              <a:buAutoNum type="arabicPeriod"/>
            </a:pPr>
            <a:r>
              <a:rPr lang="ru-RU" b="1" dirty="0"/>
              <a:t>Физические способы</a:t>
            </a:r>
            <a:r>
              <a:rPr lang="ru-RU" dirty="0"/>
              <a:t>: повешение, огнестрел, утопление, падение с высоты.</a:t>
            </a:r>
          </a:p>
          <a:p>
            <a:r>
              <a:rPr lang="ru-RU" b="1" u="sng" dirty="0"/>
              <a:t>Страновые различия: </a:t>
            </a:r>
            <a:r>
              <a:rPr lang="ru-RU" dirty="0"/>
              <a:t>США — огнестрельное оружие; Россия — повешение и отравление; Англия — медикаментозные отравления.</a:t>
            </a:r>
          </a:p>
          <a:p>
            <a:r>
              <a:rPr lang="ru-RU" b="1" u="sng" dirty="0"/>
              <a:t>География и сезонность</a:t>
            </a:r>
          </a:p>
          <a:p>
            <a:r>
              <a:rPr lang="ru-RU" dirty="0"/>
              <a:t>В мире — </a:t>
            </a:r>
            <a:r>
              <a:rPr lang="ru-RU" b="1" dirty="0"/>
              <a:t>в городах чаще</a:t>
            </a:r>
            <a:r>
              <a:rPr lang="ru-RU" dirty="0"/>
              <a:t>, но различия снижаются. В России — </a:t>
            </a:r>
            <a:r>
              <a:rPr lang="ru-RU" b="1" dirty="0"/>
              <a:t>чаще в сельской местности</a:t>
            </a:r>
            <a:r>
              <a:rPr lang="ru-RU" dirty="0"/>
              <a:t>.</a:t>
            </a:r>
          </a:p>
          <a:p>
            <a:r>
              <a:rPr lang="ru-RU" b="1" u="sng" dirty="0"/>
              <a:t>Сезонность:</a:t>
            </a:r>
            <a:endParaRPr lang="ru-RU" u="sng" dirty="0"/>
          </a:p>
          <a:p>
            <a:pPr lvl="1"/>
            <a:r>
              <a:rPr lang="ru-RU" dirty="0"/>
              <a:t>Северное полушарие — пик в мае, минимум в декабре; Южное — пик в декабре, минимум в июне.</a:t>
            </a:r>
          </a:p>
          <a:p>
            <a:r>
              <a:rPr lang="ru-RU" b="1" u="sng" dirty="0"/>
              <a:t>Возрастные особенности</a:t>
            </a:r>
          </a:p>
          <a:p>
            <a:pPr marL="285750" indent="-285750">
              <a:buFont typeface="Arial" panose="020B0604020202020204" pitchFamily="34" charset="0"/>
              <a:buChar char="•"/>
            </a:pPr>
            <a:r>
              <a:rPr lang="ru-RU" b="1" dirty="0"/>
              <a:t>Подростки</a:t>
            </a:r>
            <a:r>
              <a:rPr lang="ru-RU" dirty="0"/>
              <a:t> — эмоциональные конфликты, импульсивность.</a:t>
            </a:r>
          </a:p>
          <a:p>
            <a:pPr marL="285750" indent="-285750">
              <a:buFont typeface="Arial" panose="020B0604020202020204" pitchFamily="34" charset="0"/>
              <a:buChar char="•"/>
            </a:pPr>
            <a:r>
              <a:rPr lang="ru-RU" b="1" dirty="0"/>
              <a:t>Взрослые (35–40+)</a:t>
            </a:r>
            <a:r>
              <a:rPr lang="ru-RU" dirty="0"/>
              <a:t> — кризис смысла, идентичности.</a:t>
            </a:r>
          </a:p>
          <a:p>
            <a:pPr marL="285750" indent="-285750">
              <a:buFont typeface="Arial" panose="020B0604020202020204" pitchFamily="34" charset="0"/>
              <a:buChar char="•"/>
            </a:pPr>
            <a:r>
              <a:rPr lang="ru-RU" b="1" dirty="0"/>
              <a:t>Пожилые (70+)</a:t>
            </a:r>
            <a:r>
              <a:rPr lang="ru-RU" dirty="0"/>
              <a:t> — одиночество, соматические болезни, утрата ролей.</a:t>
            </a:r>
          </a:p>
          <a:p>
            <a:r>
              <a:rPr lang="ru-RU" b="1" u="sng" dirty="0"/>
              <a:t>Психопатологические подходы</a:t>
            </a:r>
          </a:p>
          <a:p>
            <a:pPr marL="285750" indent="-285750">
              <a:buFont typeface="Arial" panose="020B0604020202020204" pitchFamily="34" charset="0"/>
              <a:buChar char="•"/>
            </a:pPr>
            <a:r>
              <a:rPr lang="ru-RU" dirty="0"/>
              <a:t>Ранние теории: суицид как проявление психической болезни («</a:t>
            </a:r>
            <a:r>
              <a:rPr lang="ru-RU" dirty="0" err="1"/>
              <a:t>суицидомания</a:t>
            </a:r>
            <a:r>
              <a:rPr lang="ru-RU" dirty="0"/>
              <a:t>»).</a:t>
            </a:r>
          </a:p>
          <a:p>
            <a:pPr marL="285750" indent="-285750">
              <a:buFont typeface="Arial" panose="020B0604020202020204" pitchFamily="34" charset="0"/>
              <a:buChar char="•"/>
            </a:pPr>
            <a:r>
              <a:rPr lang="ru-RU" dirty="0"/>
              <a:t>Современные данные:</a:t>
            </a:r>
          </a:p>
          <a:p>
            <a:pPr marL="742950" lvl="1" indent="-285750">
              <a:buFont typeface="Arial" panose="020B0604020202020204" pitchFamily="34" charset="0"/>
              <a:buChar char="•"/>
            </a:pPr>
            <a:r>
              <a:rPr lang="ru-RU" b="1" dirty="0"/>
              <a:t>Только 20–25 %</a:t>
            </a:r>
            <a:r>
              <a:rPr lang="ru-RU" dirty="0"/>
              <a:t> суицидов совершаются психически больными.</a:t>
            </a:r>
          </a:p>
          <a:p>
            <a:pPr marL="742950" lvl="1" indent="-285750">
              <a:buFont typeface="Arial" panose="020B0604020202020204" pitchFamily="34" charset="0"/>
              <a:buChar char="•"/>
            </a:pPr>
            <a:r>
              <a:rPr lang="ru-RU" dirty="0"/>
              <a:t>Остальное — </a:t>
            </a:r>
            <a:r>
              <a:rPr lang="ru-RU" b="1" dirty="0"/>
              <a:t>психически здоровые или пограничные состояния</a:t>
            </a:r>
            <a:r>
              <a:rPr lang="ru-RU" dirty="0"/>
              <a:t>.</a:t>
            </a:r>
          </a:p>
          <a:p>
            <a:pPr marL="742950" lvl="1" indent="-285750">
              <a:buFont typeface="Arial" panose="020B0604020202020204" pitchFamily="34" charset="0"/>
              <a:buChar char="•"/>
            </a:pPr>
            <a:r>
              <a:rPr lang="ru-RU" dirty="0"/>
              <a:t>Суицид — </a:t>
            </a:r>
            <a:r>
              <a:rPr lang="ru-RU" b="1" dirty="0"/>
              <a:t>не всегда</a:t>
            </a:r>
            <a:r>
              <a:rPr lang="ru-RU" dirty="0"/>
              <a:t> признак психоза.</a:t>
            </a:r>
          </a:p>
          <a:p>
            <a:pPr lvl="1"/>
            <a:endParaRPr lang="ru-RU" sz="1600" dirty="0"/>
          </a:p>
        </p:txBody>
      </p:sp>
    </p:spTree>
    <p:extLst>
      <p:ext uri="{BB962C8B-B14F-4D97-AF65-F5344CB8AC3E}">
        <p14:creationId xmlns:p14="http://schemas.microsoft.com/office/powerpoint/2010/main" val="2172547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5E7631-5889-E4EF-D5C0-EC913E90F541}"/>
              </a:ext>
            </a:extLst>
          </p:cNvPr>
          <p:cNvSpPr txBox="1"/>
          <p:nvPr/>
        </p:nvSpPr>
        <p:spPr>
          <a:xfrm>
            <a:off x="691487" y="474345"/>
            <a:ext cx="10595212" cy="5909310"/>
          </a:xfrm>
          <a:prstGeom prst="rect">
            <a:avLst/>
          </a:prstGeom>
          <a:noFill/>
        </p:spPr>
        <p:txBody>
          <a:bodyPr wrap="square">
            <a:spAutoFit/>
          </a:bodyPr>
          <a:lstStyle/>
          <a:p>
            <a:pPr algn="just">
              <a:buNone/>
            </a:pPr>
            <a:r>
              <a:rPr lang="ru-RU" b="1" dirty="0"/>
              <a:t>Гендерные особенности суицидов</a:t>
            </a:r>
          </a:p>
          <a:p>
            <a:pPr algn="just">
              <a:buFont typeface="Arial" panose="020B0604020202020204" pitchFamily="34" charset="0"/>
              <a:buChar char="•"/>
            </a:pPr>
            <a:r>
              <a:rPr lang="ru-RU" dirty="0"/>
              <a:t>Соотношение завершённых суицидов: </a:t>
            </a:r>
            <a:r>
              <a:rPr lang="ru-RU" b="1" dirty="0"/>
              <a:t>женщины/мужчины = 1:3–1:4</a:t>
            </a:r>
            <a:endParaRPr lang="ru-RU" dirty="0"/>
          </a:p>
          <a:p>
            <a:pPr algn="just">
              <a:buFont typeface="Arial" panose="020B0604020202020204" pitchFamily="34" charset="0"/>
              <a:buChar char="•"/>
            </a:pPr>
            <a:r>
              <a:rPr lang="ru-RU" dirty="0"/>
              <a:t>Долгое время показатели соответствовали мировым</a:t>
            </a:r>
          </a:p>
          <a:p>
            <a:pPr algn="just">
              <a:buFont typeface="Arial" panose="020B0604020202020204" pitchFamily="34" charset="0"/>
              <a:buChar char="•"/>
            </a:pPr>
            <a:r>
              <a:rPr lang="ru-RU" dirty="0"/>
              <a:t>В последние годы: </a:t>
            </a:r>
            <a:r>
              <a:rPr lang="ru-RU" b="1" dirty="0"/>
              <a:t>рост мужских суицидов значительно выше</a:t>
            </a:r>
            <a:r>
              <a:rPr lang="ru-RU" dirty="0"/>
              <a:t>, чем женских</a:t>
            </a:r>
          </a:p>
          <a:p>
            <a:pPr algn="just">
              <a:buNone/>
            </a:pPr>
            <a:r>
              <a:rPr lang="ru-RU" b="1" dirty="0"/>
              <a:t>Этнические различия</a:t>
            </a:r>
          </a:p>
          <a:p>
            <a:pPr algn="just">
              <a:buFont typeface="Arial" panose="020B0604020202020204" pitchFamily="34" charset="0"/>
              <a:buChar char="•"/>
            </a:pPr>
            <a:r>
              <a:rPr lang="ru-RU" dirty="0"/>
              <a:t>США: </a:t>
            </a:r>
            <a:r>
              <a:rPr lang="ru-RU" b="1" dirty="0"/>
              <a:t>Самый высокий риск</a:t>
            </a:r>
            <a:r>
              <a:rPr lang="ru-RU" dirty="0"/>
              <a:t> — мужчины из числа коренных американцев</a:t>
            </a:r>
            <a:r>
              <a:rPr lang="en-US" dirty="0"/>
              <a:t>; </a:t>
            </a:r>
            <a:r>
              <a:rPr lang="ru-RU" dirty="0"/>
              <a:t>Далее — люди </a:t>
            </a:r>
            <a:r>
              <a:rPr lang="ru-RU" b="1" dirty="0"/>
              <a:t>белой расы</a:t>
            </a:r>
            <a:r>
              <a:rPr lang="en-US" b="1" dirty="0"/>
              <a:t>; </a:t>
            </a:r>
            <a:r>
              <a:rPr lang="ru-RU" dirty="0"/>
              <a:t>Белые мужчины и женщины — </a:t>
            </a:r>
            <a:r>
              <a:rPr lang="ru-RU" b="1" dirty="0"/>
              <a:t>≈ 90 % суицидов</a:t>
            </a:r>
            <a:endParaRPr lang="ru-RU" dirty="0"/>
          </a:p>
          <a:p>
            <a:pPr algn="just">
              <a:buFont typeface="Arial" panose="020B0604020202020204" pitchFamily="34" charset="0"/>
              <a:buChar char="•"/>
            </a:pPr>
            <a:r>
              <a:rPr lang="ru-RU" dirty="0"/>
              <a:t>Угро-финские народы (Удмуртия, Финляндия, Венгрия):</a:t>
            </a:r>
            <a:r>
              <a:rPr lang="en-US" dirty="0"/>
              <a:t> </a:t>
            </a:r>
            <a:r>
              <a:rPr lang="ru-RU" b="1" dirty="0"/>
              <a:t>Очень высокий уровень</a:t>
            </a:r>
            <a:r>
              <a:rPr lang="ru-RU" dirty="0"/>
              <a:t> самоубийств</a:t>
            </a:r>
          </a:p>
          <a:p>
            <a:pPr algn="just">
              <a:buNone/>
            </a:pPr>
            <a:r>
              <a:rPr lang="ru-RU" b="1" dirty="0"/>
              <a:t>Влияние сексуальной ориентации</a:t>
            </a:r>
          </a:p>
          <a:p>
            <a:pPr algn="just">
              <a:buFont typeface="Arial" panose="020B0604020202020204" pitchFamily="34" charset="0"/>
              <a:buChar char="•"/>
            </a:pPr>
            <a:r>
              <a:rPr lang="ru-RU" dirty="0"/>
              <a:t>По американским исследованиям:</a:t>
            </a:r>
            <a:r>
              <a:rPr lang="en-US" dirty="0"/>
              <a:t> </a:t>
            </a:r>
            <a:r>
              <a:rPr lang="ru-RU" b="1" dirty="0"/>
              <a:t>ЛГБ-сообщество</a:t>
            </a:r>
            <a:r>
              <a:rPr lang="ru-RU" dirty="0"/>
              <a:t> совершает попытки самоубийства</a:t>
            </a:r>
            <a:r>
              <a:rPr lang="en-US" dirty="0"/>
              <a:t> </a:t>
            </a:r>
            <a:r>
              <a:rPr lang="ru-RU" b="1" dirty="0"/>
              <a:t>в 7 раз чаще</a:t>
            </a:r>
            <a:r>
              <a:rPr lang="ru-RU" dirty="0"/>
              <a:t>, чем люди традиционной ориентации</a:t>
            </a:r>
          </a:p>
          <a:p>
            <a:pPr algn="just">
              <a:buNone/>
            </a:pPr>
            <a:r>
              <a:rPr lang="ru-RU" b="1" dirty="0"/>
              <a:t>Возрастные особенности</a:t>
            </a:r>
          </a:p>
          <a:p>
            <a:pPr algn="just">
              <a:buFont typeface="Arial" panose="020B0604020202020204" pitchFamily="34" charset="0"/>
              <a:buChar char="•"/>
            </a:pPr>
            <a:r>
              <a:rPr lang="ru-RU" dirty="0"/>
              <a:t>Суицид — одна из </a:t>
            </a:r>
            <a:r>
              <a:rPr lang="ru-RU" b="1" dirty="0"/>
              <a:t>топ-3 причин смерти</a:t>
            </a:r>
            <a:r>
              <a:rPr lang="ru-RU" dirty="0"/>
              <a:t> у людей 15</a:t>
            </a:r>
            <a:r>
              <a:rPr lang="en-US" dirty="0"/>
              <a:t>-</a:t>
            </a:r>
            <a:r>
              <a:rPr lang="ru-RU" dirty="0"/>
              <a:t>34 лет</a:t>
            </a:r>
          </a:p>
          <a:p>
            <a:pPr algn="just">
              <a:buFont typeface="Arial" panose="020B0604020202020204" pitchFamily="34" charset="0"/>
              <a:buChar char="•"/>
            </a:pPr>
            <a:r>
              <a:rPr lang="ru-RU" dirty="0"/>
              <a:t>В группе 15</a:t>
            </a:r>
            <a:r>
              <a:rPr lang="en-US" dirty="0"/>
              <a:t>-</a:t>
            </a:r>
            <a:r>
              <a:rPr lang="ru-RU" dirty="0"/>
              <a:t>34 лет занимает </a:t>
            </a:r>
            <a:r>
              <a:rPr lang="ru-RU" b="1" dirty="0"/>
              <a:t>1–2 место</a:t>
            </a:r>
            <a:r>
              <a:rPr lang="ru-RU" dirty="0"/>
              <a:t> как причина смерти</a:t>
            </a:r>
          </a:p>
          <a:p>
            <a:pPr algn="just">
              <a:buFont typeface="Arial" panose="020B0604020202020204" pitchFamily="34" charset="0"/>
              <a:buChar char="•"/>
            </a:pPr>
            <a:r>
              <a:rPr lang="ru-RU" dirty="0"/>
              <a:t>Потери наиболее значимы, т.к. это </a:t>
            </a:r>
            <a:r>
              <a:rPr lang="ru-RU" b="1" dirty="0"/>
              <a:t>продуктивный возраст</a:t>
            </a:r>
            <a:endParaRPr lang="ru-RU" dirty="0"/>
          </a:p>
          <a:p>
            <a:pPr algn="just">
              <a:buNone/>
            </a:pPr>
            <a:r>
              <a:rPr lang="ru-RU" b="1" dirty="0"/>
              <a:t>Социально-экономические последствия</a:t>
            </a:r>
          </a:p>
          <a:p>
            <a:pPr algn="just">
              <a:buFont typeface="Arial" panose="020B0604020202020204" pitchFamily="34" charset="0"/>
              <a:buChar char="•"/>
            </a:pPr>
            <a:r>
              <a:rPr lang="ru-RU" dirty="0"/>
              <a:t>Существенный </a:t>
            </a:r>
            <a:r>
              <a:rPr lang="ru-RU" b="1" dirty="0"/>
              <a:t>материальный ущерб</a:t>
            </a:r>
            <a:r>
              <a:rPr lang="ru-RU" dirty="0"/>
              <a:t> обществу:</a:t>
            </a:r>
          </a:p>
          <a:p>
            <a:pPr marL="742950" lvl="1" indent="-285750" algn="just">
              <a:buFont typeface="Arial" panose="020B0604020202020204" pitchFamily="34" charset="0"/>
              <a:buChar char="•"/>
            </a:pPr>
            <a:r>
              <a:rPr lang="ru-RU" dirty="0"/>
              <a:t>неотложная медицинская помощь</a:t>
            </a:r>
          </a:p>
          <a:p>
            <a:pPr marL="742950" lvl="1" indent="-285750" algn="just">
              <a:buFont typeface="Arial" panose="020B0604020202020204" pitchFamily="34" charset="0"/>
              <a:buChar char="•"/>
            </a:pPr>
            <a:r>
              <a:rPr lang="ru-RU" dirty="0"/>
              <a:t>временная нетрудоспособность</a:t>
            </a:r>
          </a:p>
          <a:p>
            <a:pPr marL="742950" lvl="1" indent="-285750" algn="just">
              <a:buFont typeface="Arial" panose="020B0604020202020204" pitchFamily="34" charset="0"/>
              <a:buChar char="•"/>
            </a:pPr>
            <a:r>
              <a:rPr lang="ru-RU" dirty="0"/>
              <a:t>инвалидизация</a:t>
            </a:r>
          </a:p>
          <a:p>
            <a:pPr algn="just">
              <a:buFont typeface="Arial" panose="020B0604020202020204" pitchFamily="34" charset="0"/>
              <a:buChar char="•"/>
            </a:pPr>
            <a:r>
              <a:rPr lang="ru-RU" dirty="0"/>
              <a:t>Существенный </a:t>
            </a:r>
            <a:r>
              <a:rPr lang="ru-RU" b="1" dirty="0"/>
              <a:t>моральный ущерб</a:t>
            </a:r>
            <a:endParaRPr lang="ru-RU" dirty="0"/>
          </a:p>
        </p:txBody>
      </p:sp>
    </p:spTree>
    <p:extLst>
      <p:ext uri="{BB962C8B-B14F-4D97-AF65-F5344CB8AC3E}">
        <p14:creationId xmlns:p14="http://schemas.microsoft.com/office/powerpoint/2010/main" val="49254181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6045</TotalTime>
  <Words>920</Words>
  <Application>Microsoft Office PowerPoint</Application>
  <PresentationFormat>Широкоэкранный</PresentationFormat>
  <Paragraphs>99</Paragraphs>
  <Slides>11</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Calibri Light</vt:lpstr>
      <vt:lpstr>system-ui</vt:lpstr>
      <vt:lpstr>Тема Office</vt:lpstr>
      <vt:lpstr>Лекция 12. Суицидальное поведение как крайняя форма проявления психологической аутоагрессии личности</vt:lpstr>
      <vt:lpstr>Рекомендуемая литература: </vt:lpstr>
      <vt:lpstr> Цель: познакомить с основными социально-психологическими особенностями суицидального поведения как крайней формы проявления психологической аутоагрессии личности.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7. Психология горя и утраты в контексте кризисных и экстремальных жизненных ситуаций </dc:title>
  <dc:creator>MASTER</dc:creator>
  <cp:lastModifiedBy>MASTER</cp:lastModifiedBy>
  <cp:revision>220</cp:revision>
  <dcterms:created xsi:type="dcterms:W3CDTF">2025-10-09T15:23:24Z</dcterms:created>
  <dcterms:modified xsi:type="dcterms:W3CDTF">2025-11-20T11:42:58Z</dcterms:modified>
</cp:coreProperties>
</file>